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742" r:id="rId2"/>
    <p:sldId id="752" r:id="rId3"/>
    <p:sldId id="794" r:id="rId4"/>
    <p:sldId id="795" r:id="rId5"/>
    <p:sldId id="796" r:id="rId6"/>
    <p:sldId id="797" r:id="rId7"/>
    <p:sldId id="753" r:id="rId8"/>
    <p:sldId id="758" r:id="rId9"/>
    <p:sldId id="778" r:id="rId10"/>
    <p:sldId id="798" r:id="rId11"/>
    <p:sldId id="755" r:id="rId12"/>
    <p:sldId id="779" r:id="rId13"/>
    <p:sldId id="799" r:id="rId14"/>
    <p:sldId id="781" r:id="rId15"/>
    <p:sldId id="782" r:id="rId16"/>
    <p:sldId id="800" r:id="rId17"/>
    <p:sldId id="783" r:id="rId18"/>
    <p:sldId id="784" r:id="rId19"/>
    <p:sldId id="785" r:id="rId20"/>
    <p:sldId id="787" r:id="rId21"/>
    <p:sldId id="788" r:id="rId22"/>
    <p:sldId id="801" r:id="rId23"/>
    <p:sldId id="802" r:id="rId24"/>
    <p:sldId id="773" r:id="rId25"/>
  </p:sldIdLst>
  <p:sldSz cx="9144000" cy="5143500" type="screen16x9"/>
  <p:notesSz cx="6858000" cy="9144000"/>
  <p:embeddedFontLst>
    <p:embeddedFont>
      <p:font typeface="宋体" panose="02010600030101010101" pitchFamily="2" charset="-122"/>
      <p:regular r:id="rId28"/>
    </p:embeddedFont>
    <p:embeddedFont>
      <p:font typeface="微软雅黑" panose="020B0503020204020204" pitchFamily="34" charset="-122"/>
      <p:regular r:id="rId29"/>
      <p:bold r:id="rId30"/>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E2A6164-6C94-4D72-A808-DBA72125A748}">
          <p14:sldIdLst>
            <p14:sldId id="742"/>
            <p14:sldId id="752"/>
            <p14:sldId id="794"/>
            <p14:sldId id="795"/>
            <p14:sldId id="796"/>
            <p14:sldId id="797"/>
            <p14:sldId id="753"/>
            <p14:sldId id="758"/>
            <p14:sldId id="778"/>
            <p14:sldId id="798"/>
            <p14:sldId id="755"/>
            <p14:sldId id="779"/>
            <p14:sldId id="799"/>
            <p14:sldId id="781"/>
            <p14:sldId id="782"/>
            <p14:sldId id="800"/>
            <p14:sldId id="783"/>
            <p14:sldId id="784"/>
            <p14:sldId id="785"/>
            <p14:sldId id="787"/>
            <p14:sldId id="788"/>
            <p14:sldId id="801"/>
            <p14:sldId id="802"/>
            <p14:sldId id="773"/>
          </p14:sldIdLst>
        </p14:section>
      </p14:sectionLst>
    </p:ext>
    <p:ext uri="{EFAFB233-063F-42B5-8137-9DF3F51BA10A}">
      <p15:sldGuideLst xmlns:p15="http://schemas.microsoft.com/office/powerpoint/2012/main">
        <p15:guide id="1" pos="136">
          <p15:clr>
            <a:srgbClr val="A4A3A4"/>
          </p15:clr>
        </p15:guide>
        <p15:guide id="2" orient="horz" pos="2820">
          <p15:clr>
            <a:srgbClr val="A4A3A4"/>
          </p15:clr>
        </p15:guide>
        <p15:guide id="3" orient="horz" pos="908">
          <p15:clr>
            <a:srgbClr val="A4A3A4"/>
          </p15:clr>
        </p15:guide>
        <p15:guide id="4" orient="horz" pos="3073">
          <p15:clr>
            <a:srgbClr val="A4A3A4"/>
          </p15:clr>
        </p15:guide>
        <p15:guide id="5" pos="4148">
          <p15:clr>
            <a:srgbClr val="A4A3A4"/>
          </p15:clr>
        </p15:guide>
        <p15:guide id="6"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97C7"/>
    <a:srgbClr val="6EA1CC"/>
    <a:srgbClr val="88B3D5"/>
    <a:srgbClr val="5594C3"/>
    <a:srgbClr val="7193B0"/>
    <a:srgbClr val="8DB7D7"/>
    <a:srgbClr val="E7F0F9"/>
    <a:srgbClr val="556D75"/>
    <a:srgbClr val="5D819C"/>
    <a:srgbClr val="006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æ æ ·å¼ï¼ç½æ ¼å">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71" autoAdjust="0"/>
    <p:restoredTop sz="94660"/>
  </p:normalViewPr>
  <p:slideViewPr>
    <p:cSldViewPr snapToGrid="0" showGuides="1">
      <p:cViewPr varScale="1">
        <p:scale>
          <a:sx n="162" d="100"/>
          <a:sy n="162" d="100"/>
        </p:scale>
        <p:origin x="704" y="184"/>
      </p:cViewPr>
      <p:guideLst>
        <p:guide pos="136"/>
        <p:guide orient="horz" pos="2820"/>
        <p:guide orient="horz" pos="908"/>
        <p:guide orient="horz" pos="3073"/>
        <p:guide pos="4148"/>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Normal" panose="020B0400000000000000" charset="-122"/>
              </a:rPr>
              <a:t>2024/9/20</a:t>
            </a:fld>
            <a:endParaRPr lang="zh-CN" altLang="en-US">
              <a:latin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Normal" panose="020B0400000000000000" charset="-122"/>
              </a:rPr>
              <a:t>‹#›</a:t>
            </a:fld>
            <a:endParaRPr lang="zh-CN" altLang="en-US">
              <a:latin typeface="思源黑体 CN Normal" panose="020B04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defRPr>
            </a:lvl1pPr>
          </a:lstStyle>
          <a:p>
            <a:fld id="{D2A48B96-639E-45A3-A0BA-2464DFDB1FAA}" type="datetimeFigureOut">
              <a:rPr lang="zh-CN" altLang="en-US" smtClean="0"/>
              <a:t>2024/9/20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a:srcRect b="19575"/>
          <a:stretch>
            <a:fillRect/>
          </a:stretch>
        </p:blipFill>
        <p:spPr>
          <a:xfrm>
            <a:off x="0" y="1878227"/>
            <a:ext cx="9144000" cy="3265273"/>
          </a:xfrm>
          <a:prstGeom prst="rect">
            <a:avLst/>
          </a:prstGeom>
        </p:spPr>
      </p:pic>
      <p:sp>
        <p:nvSpPr>
          <p:cNvPr id="3" name="矩形 2"/>
          <p:cNvSpPr/>
          <p:nvPr userDrawn="1"/>
        </p:nvSpPr>
        <p:spPr>
          <a:xfrm>
            <a:off x="0" y="-1"/>
            <a:ext cx="9144000" cy="5143501"/>
          </a:xfrm>
          <a:prstGeom prst="rect">
            <a:avLst/>
          </a:prstGeom>
          <a:gradFill>
            <a:gsLst>
              <a:gs pos="61000">
                <a:srgbClr val="072B83"/>
              </a:gs>
              <a:gs pos="100000">
                <a:srgbClr val="072B83">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2"/>
          <p:cNvSpPr>
            <a:spLocks noGrp="1"/>
          </p:cNvSpPr>
          <p:nvPr>
            <p:ph type="pic" sz="quarter" idx="21"/>
          </p:nvPr>
        </p:nvSpPr>
        <p:spPr>
          <a:xfrm>
            <a:off x="551000" y="1237783"/>
            <a:ext cx="1905657" cy="296666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6" name="图片占位符 2"/>
          <p:cNvSpPr>
            <a:spLocks noGrp="1"/>
          </p:cNvSpPr>
          <p:nvPr>
            <p:ph type="pic" sz="quarter" idx="22"/>
          </p:nvPr>
        </p:nvSpPr>
        <p:spPr>
          <a:xfrm>
            <a:off x="2666343" y="1703947"/>
            <a:ext cx="1905657" cy="296666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a:srcRect b="19575"/>
          <a:stretch>
            <a:fillRect/>
          </a:stretch>
        </p:blipFill>
        <p:spPr>
          <a:xfrm>
            <a:off x="0" y="1878227"/>
            <a:ext cx="9144000" cy="3265273"/>
          </a:xfrm>
          <a:prstGeom prst="rect">
            <a:avLst/>
          </a:prstGeom>
        </p:spPr>
      </p:pic>
      <p:sp>
        <p:nvSpPr>
          <p:cNvPr id="3" name="矩形 2"/>
          <p:cNvSpPr/>
          <p:nvPr userDrawn="1"/>
        </p:nvSpPr>
        <p:spPr>
          <a:xfrm>
            <a:off x="0" y="-1"/>
            <a:ext cx="9144000" cy="5143501"/>
          </a:xfrm>
          <a:prstGeom prst="rect">
            <a:avLst/>
          </a:prstGeom>
          <a:gradFill>
            <a:gsLst>
              <a:gs pos="61000">
                <a:srgbClr val="072B83"/>
              </a:gs>
              <a:gs pos="100000">
                <a:srgbClr val="072B83">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2"/>
          <p:cNvSpPr>
            <a:spLocks noGrp="1"/>
          </p:cNvSpPr>
          <p:nvPr>
            <p:ph type="pic" sz="quarter" idx="21"/>
          </p:nvPr>
        </p:nvSpPr>
        <p:spPr>
          <a:xfrm>
            <a:off x="228600" y="1569477"/>
            <a:ext cx="1625236" cy="243774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6" name="图片占位符 2"/>
          <p:cNvSpPr>
            <a:spLocks noGrp="1"/>
          </p:cNvSpPr>
          <p:nvPr>
            <p:ph type="pic" sz="quarter" idx="22"/>
          </p:nvPr>
        </p:nvSpPr>
        <p:spPr>
          <a:xfrm>
            <a:off x="1993991" y="1085382"/>
            <a:ext cx="1625236" cy="243774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7" name="图片占位符 2"/>
          <p:cNvSpPr>
            <a:spLocks noGrp="1"/>
          </p:cNvSpPr>
          <p:nvPr>
            <p:ph type="pic" sz="quarter" idx="23"/>
          </p:nvPr>
        </p:nvSpPr>
        <p:spPr>
          <a:xfrm>
            <a:off x="3759382" y="1569477"/>
            <a:ext cx="1625236" cy="243774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8" name="图片占位符 2"/>
          <p:cNvSpPr>
            <a:spLocks noGrp="1"/>
          </p:cNvSpPr>
          <p:nvPr>
            <p:ph type="pic" sz="quarter" idx="24"/>
          </p:nvPr>
        </p:nvSpPr>
        <p:spPr>
          <a:xfrm>
            <a:off x="5524773" y="1085382"/>
            <a:ext cx="1625236" cy="243774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9" name="图片占位符 2"/>
          <p:cNvSpPr>
            <a:spLocks noGrp="1"/>
          </p:cNvSpPr>
          <p:nvPr>
            <p:ph type="pic" sz="quarter" idx="25"/>
          </p:nvPr>
        </p:nvSpPr>
        <p:spPr>
          <a:xfrm>
            <a:off x="7290164" y="1569477"/>
            <a:ext cx="1625236" cy="243774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a:srcRect b="19575"/>
          <a:stretch>
            <a:fillRect/>
          </a:stretch>
        </p:blipFill>
        <p:spPr>
          <a:xfrm>
            <a:off x="0" y="1878227"/>
            <a:ext cx="9144000" cy="3265273"/>
          </a:xfrm>
          <a:prstGeom prst="rect">
            <a:avLst/>
          </a:prstGeom>
        </p:spPr>
      </p:pic>
      <p:sp>
        <p:nvSpPr>
          <p:cNvPr id="3" name="矩形 2"/>
          <p:cNvSpPr/>
          <p:nvPr userDrawn="1"/>
        </p:nvSpPr>
        <p:spPr>
          <a:xfrm>
            <a:off x="0" y="-1"/>
            <a:ext cx="9144000" cy="5143501"/>
          </a:xfrm>
          <a:prstGeom prst="rect">
            <a:avLst/>
          </a:prstGeom>
          <a:gradFill>
            <a:gsLst>
              <a:gs pos="61000">
                <a:srgbClr val="072B83"/>
              </a:gs>
              <a:gs pos="100000">
                <a:srgbClr val="072B83">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228600" y="1275644"/>
            <a:ext cx="2652890" cy="355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245555" y="1275644"/>
            <a:ext cx="2652890" cy="355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6262510" y="1275644"/>
            <a:ext cx="2652890" cy="355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图片占位符 2"/>
          <p:cNvSpPr>
            <a:spLocks noGrp="1"/>
          </p:cNvSpPr>
          <p:nvPr>
            <p:ph type="pic" sz="quarter" idx="21"/>
          </p:nvPr>
        </p:nvSpPr>
        <p:spPr>
          <a:xfrm>
            <a:off x="320103" y="1363290"/>
            <a:ext cx="2469885" cy="1529610"/>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8" name="图片占位符 2"/>
          <p:cNvSpPr>
            <a:spLocks noGrp="1"/>
          </p:cNvSpPr>
          <p:nvPr>
            <p:ph type="pic" sz="quarter" idx="22"/>
          </p:nvPr>
        </p:nvSpPr>
        <p:spPr>
          <a:xfrm>
            <a:off x="3337058" y="1363290"/>
            <a:ext cx="2469885" cy="1529610"/>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9" name="图片占位符 2"/>
          <p:cNvSpPr>
            <a:spLocks noGrp="1"/>
          </p:cNvSpPr>
          <p:nvPr>
            <p:ph type="pic" sz="quarter" idx="23"/>
          </p:nvPr>
        </p:nvSpPr>
        <p:spPr>
          <a:xfrm>
            <a:off x="6354013" y="1363290"/>
            <a:ext cx="2469885" cy="1529610"/>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图片占位符 2"/>
          <p:cNvSpPr>
            <a:spLocks noGrp="1"/>
          </p:cNvSpPr>
          <p:nvPr>
            <p:ph type="pic" sz="quarter" idx="21"/>
          </p:nvPr>
        </p:nvSpPr>
        <p:spPr>
          <a:xfrm>
            <a:off x="228600" y="1148801"/>
            <a:ext cx="2586038" cy="1601544"/>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3" name="图片占位符 2"/>
          <p:cNvSpPr>
            <a:spLocks noGrp="1"/>
          </p:cNvSpPr>
          <p:nvPr>
            <p:ph type="pic" sz="quarter" idx="22"/>
          </p:nvPr>
        </p:nvSpPr>
        <p:spPr>
          <a:xfrm>
            <a:off x="3278981" y="1148801"/>
            <a:ext cx="2586038" cy="1601544"/>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4" name="图片占位符 2"/>
          <p:cNvSpPr>
            <a:spLocks noGrp="1"/>
          </p:cNvSpPr>
          <p:nvPr>
            <p:ph type="pic" sz="quarter" idx="23"/>
          </p:nvPr>
        </p:nvSpPr>
        <p:spPr>
          <a:xfrm>
            <a:off x="6329362" y="1148801"/>
            <a:ext cx="2586038" cy="1601544"/>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图片占位符 2"/>
          <p:cNvSpPr>
            <a:spLocks noGrp="1"/>
          </p:cNvSpPr>
          <p:nvPr>
            <p:ph type="pic" sz="quarter" idx="21"/>
          </p:nvPr>
        </p:nvSpPr>
        <p:spPr>
          <a:xfrm>
            <a:off x="6232849" y="670767"/>
            <a:ext cx="2682551" cy="3987351"/>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图片占位符 2"/>
          <p:cNvSpPr>
            <a:spLocks noGrp="1"/>
          </p:cNvSpPr>
          <p:nvPr>
            <p:ph type="pic" sz="quarter" idx="21"/>
          </p:nvPr>
        </p:nvSpPr>
        <p:spPr>
          <a:xfrm>
            <a:off x="228600" y="927344"/>
            <a:ext cx="1425073" cy="227305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5" name="图片占位符 2"/>
          <p:cNvSpPr>
            <a:spLocks noGrp="1"/>
          </p:cNvSpPr>
          <p:nvPr>
            <p:ph type="pic" sz="quarter" idx="22"/>
          </p:nvPr>
        </p:nvSpPr>
        <p:spPr>
          <a:xfrm>
            <a:off x="3150177" y="927344"/>
            <a:ext cx="1425073" cy="227305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6" name="图片占位符 2"/>
          <p:cNvSpPr>
            <a:spLocks noGrp="1"/>
          </p:cNvSpPr>
          <p:nvPr>
            <p:ph type="pic" sz="quarter" idx="23"/>
          </p:nvPr>
        </p:nvSpPr>
        <p:spPr>
          <a:xfrm>
            <a:off x="6071754" y="927344"/>
            <a:ext cx="1425073" cy="2273055"/>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图片占位符 2"/>
          <p:cNvSpPr>
            <a:spLocks noGrp="1"/>
          </p:cNvSpPr>
          <p:nvPr>
            <p:ph type="pic" sz="quarter" idx="21"/>
          </p:nvPr>
        </p:nvSpPr>
        <p:spPr>
          <a:xfrm>
            <a:off x="5064954" y="1024327"/>
            <a:ext cx="3850446" cy="1858210"/>
          </a:xfrm>
          <a:prstGeom prst="roundRect">
            <a:avLst>
              <a:gd name="adj" fmla="val 6352"/>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图片占位符 2"/>
          <p:cNvSpPr>
            <a:spLocks noGrp="1"/>
          </p:cNvSpPr>
          <p:nvPr>
            <p:ph type="pic" sz="quarter" idx="20"/>
          </p:nvPr>
        </p:nvSpPr>
        <p:spPr>
          <a:xfrm>
            <a:off x="355600" y="1111412"/>
            <a:ext cx="2711245" cy="1615885"/>
          </a:xfrm>
          <a:prstGeom prst="roundRect">
            <a:avLst>
              <a:gd name="adj" fmla="val 6352"/>
            </a:avLst>
          </a:prstGeom>
        </p:spPr>
        <p:txBody>
          <a:bodyPr>
            <a:normAutofit/>
          </a:bodyPr>
          <a:lstStyle>
            <a:lvl1pPr marL="0" indent="0" algn="ctr">
              <a:buFontTx/>
              <a:buNone/>
              <a:defRPr sz="1400"/>
            </a:lvl1pPr>
          </a:lstStyle>
          <a:p>
            <a:r>
              <a:rPr lang="zh-CN" altLang="en-US"/>
              <a:t>单击图标添加图片</a:t>
            </a:r>
          </a:p>
        </p:txBody>
      </p:sp>
      <p:sp>
        <p:nvSpPr>
          <p:cNvPr id="5" name="图片占位符 2"/>
          <p:cNvSpPr>
            <a:spLocks noGrp="1"/>
          </p:cNvSpPr>
          <p:nvPr>
            <p:ph type="pic" sz="quarter" idx="21"/>
          </p:nvPr>
        </p:nvSpPr>
        <p:spPr>
          <a:xfrm>
            <a:off x="3210028" y="1111412"/>
            <a:ext cx="2711245" cy="1615885"/>
          </a:xfrm>
          <a:prstGeom prst="roundRect">
            <a:avLst>
              <a:gd name="adj" fmla="val 6352"/>
            </a:avLst>
          </a:prstGeom>
        </p:spPr>
        <p:txBody>
          <a:bodyPr>
            <a:normAutofit/>
          </a:bodyPr>
          <a:lstStyle>
            <a:lvl1pPr marL="0" indent="0" algn="ctr">
              <a:buFontTx/>
              <a:buNone/>
              <a:defRPr sz="1400"/>
            </a:lvl1pPr>
          </a:lstStyle>
          <a:p>
            <a:r>
              <a:rPr lang="zh-CN" altLang="en-US"/>
              <a:t>单击图标添加图片</a:t>
            </a:r>
          </a:p>
        </p:txBody>
      </p:sp>
      <p:sp>
        <p:nvSpPr>
          <p:cNvPr id="6" name="图片占位符 2"/>
          <p:cNvSpPr>
            <a:spLocks noGrp="1"/>
          </p:cNvSpPr>
          <p:nvPr>
            <p:ph type="pic" sz="quarter" idx="22"/>
          </p:nvPr>
        </p:nvSpPr>
        <p:spPr>
          <a:xfrm>
            <a:off x="6064455" y="1111412"/>
            <a:ext cx="2711245" cy="1615885"/>
          </a:xfrm>
          <a:prstGeom prst="roundRect">
            <a:avLst>
              <a:gd name="adj" fmla="val 6352"/>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http://photo-static-api.fotomore.com/creative/vcg/400/new/VCG211230506269.jpg" descr="&amp;pky01123955335_sjzg_VCG211230506269&amp;2&amp;src_rpledit_likech&amp;"/>
          <p:cNvPicPr>
            <a:picLocks noChangeAspect="1"/>
          </p:cNvPicPr>
          <p:nvPr userDrawn="1"/>
        </p:nvPicPr>
        <p:blipFill>
          <a:blip r:embed="rId2">
            <a:alphaModFix amt="30000"/>
          </a:blip>
          <a:srcRect/>
          <a:stretch>
            <a:fillRect/>
          </a:stretch>
        </p:blipFill>
        <p:spPr>
          <a:xfrm>
            <a:off x="-476" y="-13811"/>
            <a:ext cx="9144000" cy="5157311"/>
          </a:xfrm>
          <a:prstGeom prst="rect">
            <a:avLst/>
          </a:prstGeom>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8608445" y="307160"/>
            <a:ext cx="247156" cy="244814"/>
            <a:chOff x="2624010" y="201688"/>
            <a:chExt cx="247156" cy="244814"/>
          </a:xfrm>
          <a:solidFill>
            <a:schemeClr val="bg1"/>
          </a:solidFill>
        </p:grpSpPr>
        <p:sp>
          <p:nvSpPr>
            <p:cNvPr id="3" name="椭圆 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椭圆 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椭圆 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grpSp>
        <p:nvGrpSpPr>
          <p:cNvPr id="2" name="组合 1"/>
          <p:cNvGrpSpPr/>
          <p:nvPr userDrawn="1"/>
        </p:nvGrpSpPr>
        <p:grpSpPr>
          <a:xfrm>
            <a:off x="8608445" y="307160"/>
            <a:ext cx="247156" cy="244814"/>
            <a:chOff x="2624010" y="201688"/>
            <a:chExt cx="247156" cy="244814"/>
          </a:xfrm>
          <a:solidFill>
            <a:schemeClr val="bg1"/>
          </a:solidFill>
        </p:grpSpPr>
        <p:sp>
          <p:nvSpPr>
            <p:cNvPr id="3" name="椭圆 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椭圆 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椭圆 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12" name="矩形 11"/>
          <p:cNvSpPr/>
          <p:nvPr userDrawn="1"/>
        </p:nvSpPr>
        <p:spPr>
          <a:xfrm>
            <a:off x="6916189" y="0"/>
            <a:ext cx="222781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图片占位符 2"/>
          <p:cNvSpPr>
            <a:spLocks noGrp="1"/>
          </p:cNvSpPr>
          <p:nvPr>
            <p:ph type="pic" sz="quarter" idx="22"/>
          </p:nvPr>
        </p:nvSpPr>
        <p:spPr>
          <a:xfrm>
            <a:off x="5594465" y="867323"/>
            <a:ext cx="2909006" cy="3958677"/>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2" name="图片占位符 2"/>
          <p:cNvSpPr>
            <a:spLocks noGrp="1"/>
          </p:cNvSpPr>
          <p:nvPr>
            <p:ph type="pic" sz="quarter" idx="21"/>
          </p:nvPr>
        </p:nvSpPr>
        <p:spPr>
          <a:xfrm>
            <a:off x="397277" y="1264210"/>
            <a:ext cx="1822141" cy="2331245"/>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sp>
        <p:nvSpPr>
          <p:cNvPr id="3" name="图片占位符 2"/>
          <p:cNvSpPr>
            <a:spLocks noGrp="1"/>
          </p:cNvSpPr>
          <p:nvPr>
            <p:ph type="pic" sz="quarter" idx="22"/>
          </p:nvPr>
        </p:nvSpPr>
        <p:spPr>
          <a:xfrm>
            <a:off x="2566387" y="935736"/>
            <a:ext cx="1822141" cy="2331245"/>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sp>
        <p:nvSpPr>
          <p:cNvPr id="4" name="图片占位符 2"/>
          <p:cNvSpPr>
            <a:spLocks noGrp="1"/>
          </p:cNvSpPr>
          <p:nvPr>
            <p:ph type="pic" sz="quarter" idx="23"/>
          </p:nvPr>
        </p:nvSpPr>
        <p:spPr>
          <a:xfrm>
            <a:off x="4735497" y="1352986"/>
            <a:ext cx="1822141" cy="2331245"/>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sp>
        <p:nvSpPr>
          <p:cNvPr id="5" name="图片占位符 2"/>
          <p:cNvSpPr>
            <a:spLocks noGrp="1"/>
          </p:cNvSpPr>
          <p:nvPr>
            <p:ph type="pic" sz="quarter" idx="24"/>
          </p:nvPr>
        </p:nvSpPr>
        <p:spPr>
          <a:xfrm>
            <a:off x="6904608" y="1024512"/>
            <a:ext cx="1822141" cy="2331245"/>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grpSp>
        <p:nvGrpSpPr>
          <p:cNvPr id="6" name="组合 5"/>
          <p:cNvGrpSpPr/>
          <p:nvPr userDrawn="1"/>
        </p:nvGrpSpPr>
        <p:grpSpPr>
          <a:xfrm>
            <a:off x="8608445" y="307160"/>
            <a:ext cx="247156" cy="244814"/>
            <a:chOff x="2624010" y="201688"/>
            <a:chExt cx="247156" cy="244814"/>
          </a:xfrm>
          <a:solidFill>
            <a:schemeClr val="bg1"/>
          </a:solidFill>
        </p:grpSpPr>
        <p:sp>
          <p:nvSpPr>
            <p:cNvPr id="7" name="椭圆 6"/>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2" name="图片占位符 2"/>
          <p:cNvSpPr>
            <a:spLocks noGrp="1"/>
          </p:cNvSpPr>
          <p:nvPr>
            <p:ph type="pic" sz="quarter" idx="21"/>
          </p:nvPr>
        </p:nvSpPr>
        <p:spPr>
          <a:xfrm>
            <a:off x="5511450" y="1507381"/>
            <a:ext cx="3290645" cy="1601137"/>
          </a:xfrm>
          <a:prstGeom prst="roundRect">
            <a:avLst>
              <a:gd name="adj" fmla="val 9389"/>
            </a:avLst>
          </a:prstGeom>
        </p:spPr>
        <p:txBody>
          <a:bodyPr>
            <a:normAutofit/>
          </a:bodyPr>
          <a:lstStyle>
            <a:lvl1pPr marL="0" indent="0" algn="ctr">
              <a:buFontTx/>
              <a:buNone/>
              <a:defRPr sz="1400"/>
            </a:lvl1pPr>
          </a:lstStyle>
          <a:p>
            <a:r>
              <a:rPr lang="zh-CN" altLang="en-US"/>
              <a:t>单击图标添加图片</a:t>
            </a:r>
          </a:p>
        </p:txBody>
      </p:sp>
      <p:sp>
        <p:nvSpPr>
          <p:cNvPr id="3" name="图片占位符 2"/>
          <p:cNvSpPr>
            <a:spLocks noGrp="1"/>
          </p:cNvSpPr>
          <p:nvPr>
            <p:ph type="pic" sz="quarter" idx="22"/>
          </p:nvPr>
        </p:nvSpPr>
        <p:spPr>
          <a:xfrm>
            <a:off x="5511450" y="3224863"/>
            <a:ext cx="3290645" cy="1601137"/>
          </a:xfrm>
          <a:prstGeom prst="roundRect">
            <a:avLst>
              <a:gd name="adj" fmla="val 9389"/>
            </a:avLst>
          </a:prstGeom>
        </p:spPr>
        <p:txBody>
          <a:bodyPr>
            <a:normAutofit/>
          </a:bodyPr>
          <a:lstStyle>
            <a:lvl1pPr marL="0" indent="0" algn="ctr">
              <a:buFontTx/>
              <a:buNone/>
              <a:defRPr sz="1400"/>
            </a:lvl1pPr>
          </a:lstStyle>
          <a:p>
            <a:r>
              <a:rPr lang="zh-CN" altLang="en-US"/>
              <a:t>单击图标添加图片</a:t>
            </a:r>
          </a:p>
        </p:txBody>
      </p:sp>
      <p:grpSp>
        <p:nvGrpSpPr>
          <p:cNvPr id="4" name="组合 3"/>
          <p:cNvGrpSpPr/>
          <p:nvPr userDrawn="1"/>
        </p:nvGrpSpPr>
        <p:grpSpPr>
          <a:xfrm>
            <a:off x="8608445" y="307160"/>
            <a:ext cx="247156" cy="244814"/>
            <a:chOff x="2624010" y="201688"/>
            <a:chExt cx="247156" cy="244814"/>
          </a:xfrm>
          <a:solidFill>
            <a:schemeClr val="bg1"/>
          </a:solidFill>
        </p:grpSpPr>
        <p:sp>
          <p:nvSpPr>
            <p:cNvPr id="5" name="椭圆 4"/>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2" name="图片占位符 2"/>
          <p:cNvSpPr>
            <a:spLocks noGrp="1"/>
          </p:cNvSpPr>
          <p:nvPr>
            <p:ph type="pic" sz="quarter" idx="21"/>
          </p:nvPr>
        </p:nvSpPr>
        <p:spPr>
          <a:xfrm>
            <a:off x="378824" y="2976953"/>
            <a:ext cx="4114800" cy="1568922"/>
          </a:xfrm>
          <a:prstGeom prst="roundRect">
            <a:avLst>
              <a:gd name="adj" fmla="val 3272"/>
            </a:avLst>
          </a:prstGeom>
        </p:spPr>
        <p:txBody>
          <a:bodyPr>
            <a:normAutofit/>
          </a:bodyPr>
          <a:lstStyle>
            <a:lvl1pPr marL="0" indent="0" algn="ctr">
              <a:buFontTx/>
              <a:buNone/>
              <a:defRPr sz="1400"/>
            </a:lvl1pPr>
          </a:lstStyle>
          <a:p>
            <a:r>
              <a:rPr lang="zh-CN" altLang="en-US"/>
              <a:t>单击图标添加图片</a:t>
            </a:r>
          </a:p>
        </p:txBody>
      </p:sp>
      <p:grpSp>
        <p:nvGrpSpPr>
          <p:cNvPr id="5" name="组合 4"/>
          <p:cNvGrpSpPr/>
          <p:nvPr userDrawn="1"/>
        </p:nvGrpSpPr>
        <p:grpSpPr>
          <a:xfrm>
            <a:off x="8608445" y="307160"/>
            <a:ext cx="247156" cy="244814"/>
            <a:chOff x="2624010" y="201688"/>
            <a:chExt cx="247156" cy="244814"/>
          </a:xfrm>
          <a:solidFill>
            <a:schemeClr val="bg1"/>
          </a:solidFill>
        </p:grpSpPr>
        <p:sp>
          <p:nvSpPr>
            <p:cNvPr id="6" name="椭圆 5"/>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4" name="图片占位符 2"/>
          <p:cNvSpPr>
            <a:spLocks noGrp="1"/>
          </p:cNvSpPr>
          <p:nvPr>
            <p:ph type="pic" sz="quarter" idx="21"/>
          </p:nvPr>
        </p:nvSpPr>
        <p:spPr>
          <a:xfrm>
            <a:off x="390133" y="1250157"/>
            <a:ext cx="2074461" cy="3221831"/>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sp>
        <p:nvSpPr>
          <p:cNvPr id="5" name="图片占位符 2"/>
          <p:cNvSpPr>
            <a:spLocks noGrp="1"/>
          </p:cNvSpPr>
          <p:nvPr>
            <p:ph type="pic" sz="quarter" idx="22"/>
          </p:nvPr>
        </p:nvSpPr>
        <p:spPr>
          <a:xfrm>
            <a:off x="2597552" y="1250157"/>
            <a:ext cx="2074461" cy="3221831"/>
          </a:xfrm>
          <a:prstGeom prst="roundRect">
            <a:avLst>
              <a:gd name="adj" fmla="val 6135"/>
            </a:avLst>
          </a:prstGeom>
        </p:spPr>
        <p:txBody>
          <a:bodyPr>
            <a:normAutofit/>
          </a:bodyPr>
          <a:lstStyle>
            <a:lvl1pPr marL="0" indent="0" algn="ctr">
              <a:buFontTx/>
              <a:buNone/>
              <a:defRPr sz="1400"/>
            </a:lvl1pPr>
          </a:lstStyle>
          <a:p>
            <a:r>
              <a:rPr lang="zh-CN" altLang="en-US"/>
              <a:t>单击图标添加图片</a:t>
            </a:r>
          </a:p>
        </p:txBody>
      </p:sp>
      <p:grpSp>
        <p:nvGrpSpPr>
          <p:cNvPr id="2" name="组合 1"/>
          <p:cNvGrpSpPr/>
          <p:nvPr userDrawn="1"/>
        </p:nvGrpSpPr>
        <p:grpSpPr>
          <a:xfrm>
            <a:off x="8608445" y="307160"/>
            <a:ext cx="247156" cy="244814"/>
            <a:chOff x="2624010" y="201688"/>
            <a:chExt cx="247156" cy="244814"/>
          </a:xfrm>
          <a:solidFill>
            <a:schemeClr val="bg1"/>
          </a:solidFill>
        </p:grpSpPr>
        <p:sp>
          <p:nvSpPr>
            <p:cNvPr id="3" name="椭圆 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grpSp>
        <p:nvGrpSpPr>
          <p:cNvPr id="2" name="组合 1"/>
          <p:cNvGrpSpPr/>
          <p:nvPr userDrawn="1"/>
        </p:nvGrpSpPr>
        <p:grpSpPr>
          <a:xfrm>
            <a:off x="8608445" y="307160"/>
            <a:ext cx="247156" cy="244814"/>
            <a:chOff x="2624010" y="201688"/>
            <a:chExt cx="247156" cy="244814"/>
          </a:xfrm>
          <a:solidFill>
            <a:schemeClr val="bg1"/>
          </a:solidFill>
        </p:grpSpPr>
        <p:sp>
          <p:nvSpPr>
            <p:cNvPr id="3" name="椭圆 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椭圆 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椭圆 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椭圆 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grpSp>
        <p:nvGrpSpPr>
          <p:cNvPr id="8" name="组合 7"/>
          <p:cNvGrpSpPr/>
          <p:nvPr userDrawn="1"/>
        </p:nvGrpSpPr>
        <p:grpSpPr>
          <a:xfrm>
            <a:off x="228600" y="941002"/>
            <a:ext cx="8686800" cy="3935798"/>
            <a:chOff x="228600" y="714860"/>
            <a:chExt cx="10442575" cy="3273657"/>
          </a:xfrm>
        </p:grpSpPr>
        <p:sp>
          <p:nvSpPr>
            <p:cNvPr id="2" name="矩形 1"/>
            <p:cNvSpPr/>
            <p:nvPr userDrawn="1"/>
          </p:nvSpPr>
          <p:spPr>
            <a:xfrm>
              <a:off x="3766791" y="714860"/>
              <a:ext cx="3366191" cy="3273657"/>
            </a:xfrm>
            <a:prstGeom prst="rect">
              <a:avLst/>
            </a:prstGeom>
            <a:gradFill flip="none" rotWithShape="1">
              <a:gsLst>
                <a:gs pos="99000">
                  <a:schemeClr val="accent1">
                    <a:lumMod val="20000"/>
                    <a:lumOff val="80000"/>
                    <a:alpha val="0"/>
                  </a:schemeClr>
                </a:gs>
                <a:gs pos="1000">
                  <a:schemeClr val="accent1">
                    <a:lumMod val="20000"/>
                    <a:lumOff val="80000"/>
                    <a:alpha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228600" y="714860"/>
              <a:ext cx="3366191" cy="3273657"/>
            </a:xfrm>
            <a:prstGeom prst="rect">
              <a:avLst/>
            </a:prstGeom>
            <a:gradFill flip="none" rotWithShape="1">
              <a:gsLst>
                <a:gs pos="99000">
                  <a:schemeClr val="accent1">
                    <a:lumMod val="20000"/>
                    <a:lumOff val="80000"/>
                    <a:alpha val="0"/>
                  </a:schemeClr>
                </a:gs>
                <a:gs pos="1000">
                  <a:schemeClr val="accent1">
                    <a:lumMod val="20000"/>
                    <a:lumOff val="80000"/>
                    <a:alpha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7304984" y="714860"/>
              <a:ext cx="3366191" cy="3273657"/>
            </a:xfrm>
            <a:prstGeom prst="rect">
              <a:avLst/>
            </a:prstGeom>
            <a:gradFill flip="none" rotWithShape="1">
              <a:gsLst>
                <a:gs pos="99000">
                  <a:schemeClr val="accent1">
                    <a:lumMod val="20000"/>
                    <a:lumOff val="80000"/>
                    <a:alpha val="0"/>
                  </a:schemeClr>
                </a:gs>
                <a:gs pos="1000">
                  <a:schemeClr val="accent1">
                    <a:lumMod val="20000"/>
                    <a:lumOff val="80000"/>
                    <a:alpha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userDrawn="1"/>
          </p:nvCxnSpPr>
          <p:spPr>
            <a:xfrm>
              <a:off x="228600" y="3988517"/>
              <a:ext cx="336619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3766791" y="3988517"/>
              <a:ext cx="336619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7304984" y="3988517"/>
              <a:ext cx="336619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图片占位符 2"/>
          <p:cNvSpPr>
            <a:spLocks noGrp="1"/>
          </p:cNvSpPr>
          <p:nvPr>
            <p:ph type="pic" sz="quarter" idx="21"/>
          </p:nvPr>
        </p:nvSpPr>
        <p:spPr>
          <a:xfrm>
            <a:off x="398761" y="1142064"/>
            <a:ext cx="2469885" cy="1529610"/>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10" name="图片占位符 2"/>
          <p:cNvSpPr>
            <a:spLocks noGrp="1"/>
          </p:cNvSpPr>
          <p:nvPr>
            <p:ph type="pic" sz="quarter" idx="22"/>
          </p:nvPr>
        </p:nvSpPr>
        <p:spPr>
          <a:xfrm>
            <a:off x="3338606" y="1142064"/>
            <a:ext cx="2469885" cy="1529610"/>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sp>
        <p:nvSpPr>
          <p:cNvPr id="11" name="图片占位符 2"/>
          <p:cNvSpPr>
            <a:spLocks noGrp="1"/>
          </p:cNvSpPr>
          <p:nvPr>
            <p:ph type="pic" sz="quarter" idx="23"/>
          </p:nvPr>
        </p:nvSpPr>
        <p:spPr>
          <a:xfrm>
            <a:off x="6307948" y="1142064"/>
            <a:ext cx="2469885" cy="1529610"/>
          </a:xfrm>
          <a:prstGeom prst="roundRect">
            <a:avLst>
              <a:gd name="adj" fmla="val 0"/>
            </a:avLst>
          </a:prstGeom>
        </p:spPr>
        <p:txBody>
          <a:bodyPr>
            <a:normAutofit/>
          </a:bodyPr>
          <a:lstStyle>
            <a:lvl1pPr marL="0" indent="0" algn="ctr">
              <a:buFontTx/>
              <a:buNone/>
              <a:defRPr sz="1400"/>
            </a:lvl1pPr>
          </a:lstStyle>
          <a:p>
            <a:r>
              <a:rPr lang="zh-CN" altLang="en-US"/>
              <a:t>单击图标添加图片</a:t>
            </a:r>
          </a:p>
        </p:txBody>
      </p:sp>
      <p:grpSp>
        <p:nvGrpSpPr>
          <p:cNvPr id="12" name="组合 11"/>
          <p:cNvGrpSpPr/>
          <p:nvPr userDrawn="1"/>
        </p:nvGrpSpPr>
        <p:grpSpPr>
          <a:xfrm>
            <a:off x="8608445" y="307160"/>
            <a:ext cx="247156" cy="244814"/>
            <a:chOff x="2624010" y="201688"/>
            <a:chExt cx="247156" cy="244814"/>
          </a:xfrm>
          <a:solidFill>
            <a:schemeClr val="bg1"/>
          </a:solidFill>
        </p:grpSpPr>
        <p:sp>
          <p:nvSpPr>
            <p:cNvPr id="13" name="椭圆 1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椭圆 1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椭圆 1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椭圆 1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椭圆 1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椭圆 1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椭圆 2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8B3D5">
                <a:alpha val="0"/>
              </a:srgbClr>
            </a:gs>
            <a:gs pos="100000">
              <a:schemeClr val="accent1">
                <a:lumMod val="20000"/>
                <a:lumOff val="80000"/>
                <a:alpha val="4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思源黑体 CN Normal" panose="020B0400000000000000" charset="-122"/>
                <a:ea typeface="思源黑体 CN Normal" panose="020B0400000000000000" charset="-122"/>
              </a:defRPr>
            </a:lvl1pPr>
          </a:lstStyle>
          <a:p>
            <a:fld id="{D669989D-4831-4E99-B76E-9A53CB0F3A88}" type="datetimeFigureOut">
              <a:rPr lang="zh-CN" altLang="en-US" smtClean="0"/>
              <a:t>2024/9/20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思源黑体 CN Normal" panose="020B0400000000000000" charset="-122"/>
                <a:ea typeface="思源黑体 CN Normal" panose="020B0400000000000000" charset="-122"/>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思源黑体 CN Normal" panose="020B0400000000000000" charset="-122"/>
                <a:ea typeface="思源黑体 CN Normal" panose="020B0400000000000000" charset="-122"/>
              </a:defRPr>
            </a:lvl1pPr>
          </a:lstStyle>
          <a:p>
            <a:fld id="{EE3F9CDB-1F21-4789-A81E-8FEA25CE194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CN Normal" panose="020B0400000000000000" charset="-122"/>
          <a:ea typeface="+mj-ea"/>
          <a:cs typeface="+mj-cs"/>
        </a:defRPr>
      </a:lvl1pPr>
    </p:titleStyle>
    <p:bodyStyle>
      <a:lvl1pPr marL="171450" indent="-171450" algn="l" defTabSz="685800" rtl="0" eaLnBrk="1" latinLnBrk="0" hangingPunct="1">
        <a:lnSpc>
          <a:spcPct val="90000"/>
        </a:lnSpc>
        <a:spcBef>
          <a:spcPts val="750"/>
        </a:spcBef>
        <a:buFont typeface="Arial" panose="02080604020202020204" pitchFamily="34" charset="0"/>
        <a:buChar char="•"/>
        <a:defRPr sz="2100" kern="1200">
          <a:solidFill>
            <a:schemeClr val="tx1"/>
          </a:solidFill>
          <a:latin typeface="思源黑体 CN Normal" panose="020B0400000000000000" charset="-122"/>
          <a:ea typeface="思源黑体 CN Normal" panose="020B0400000000000000" charset="-122"/>
          <a:cs typeface="+mn-cs"/>
        </a:defRPr>
      </a:lvl1pPr>
      <a:lvl2pPr marL="514350" indent="-171450" algn="l" defTabSz="685800" rtl="0" eaLnBrk="1" latinLnBrk="0" hangingPunct="1">
        <a:lnSpc>
          <a:spcPct val="90000"/>
        </a:lnSpc>
        <a:spcBef>
          <a:spcPts val="375"/>
        </a:spcBef>
        <a:buFont typeface="Arial" panose="02080604020202020204" pitchFamily="34" charset="0"/>
        <a:buChar char="•"/>
        <a:defRPr sz="1800" kern="1200">
          <a:solidFill>
            <a:schemeClr val="tx1"/>
          </a:solidFill>
          <a:latin typeface="思源黑体 CN Normal" panose="020B0400000000000000" charset="-122"/>
          <a:ea typeface="思源黑体 CN Normal" panose="020B0400000000000000" charset="-122"/>
          <a:cs typeface="+mn-cs"/>
        </a:defRPr>
      </a:lvl2pPr>
      <a:lvl3pPr marL="857250" indent="-171450" algn="l" defTabSz="685800" rtl="0" eaLnBrk="1" latinLnBrk="0" hangingPunct="1">
        <a:lnSpc>
          <a:spcPct val="90000"/>
        </a:lnSpc>
        <a:spcBef>
          <a:spcPts val="375"/>
        </a:spcBef>
        <a:buFont typeface="Arial" panose="02080604020202020204" pitchFamily="34" charset="0"/>
        <a:buChar char="•"/>
        <a:defRPr sz="1500" kern="1200">
          <a:solidFill>
            <a:schemeClr val="tx1"/>
          </a:solidFill>
          <a:latin typeface="思源黑体 CN Normal" panose="020B0400000000000000" charset="-122"/>
          <a:ea typeface="思源黑体 CN Normal" panose="020B0400000000000000" charset="-122"/>
          <a:cs typeface="+mn-cs"/>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思源黑体 CN Normal" panose="020B0400000000000000" charset="-122"/>
          <a:ea typeface="思源黑体 CN Normal" panose="020B0400000000000000" charset="-122"/>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思源黑体 CN Normal" panose="020B0400000000000000" charset="-122"/>
          <a:ea typeface="思源黑体 CN Normal" panose="020B0400000000000000" charset="-122"/>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6.jpeg"/><Relationship Id="rId2" Type="http://schemas.openxmlformats.org/officeDocument/2006/relationships/tags" Target="../tags/tag12.xml"/><Relationship Id="rId16"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6.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8.svg"/><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image" Target="../media/image7.png"/><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2" name="矩形 31"/>
          <p:cNvSpPr/>
          <p:nvPr/>
        </p:nvSpPr>
        <p:spPr>
          <a:xfrm>
            <a:off x="0" y="-1"/>
            <a:ext cx="9144000" cy="4353637"/>
          </a:xfrm>
          <a:prstGeom prst="rect">
            <a:avLst/>
          </a:prstGeom>
          <a:gradFill flip="none" rotWithShape="1">
            <a:gsLst>
              <a:gs pos="0">
                <a:srgbClr val="88B3D5">
                  <a:alpha val="0"/>
                </a:srgbClr>
              </a:gs>
              <a:gs pos="56000">
                <a:srgbClr val="5D97C7"/>
              </a:gs>
              <a:gs pos="100000">
                <a:srgbClr val="5D97C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 name="文本框 7"/>
          <p:cNvSpPr txBox="1"/>
          <p:nvPr/>
        </p:nvSpPr>
        <p:spPr>
          <a:xfrm>
            <a:off x="2313940" y="2514600"/>
            <a:ext cx="4540250" cy="24320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lang="zh-CN" altLang="en-US" sz="900">
                <a:gradFill>
                  <a:gsLst>
                    <a:gs pos="0">
                      <a:srgbClr val="E7F0F9"/>
                    </a:gs>
                    <a:gs pos="97959">
                      <a:schemeClr val="bg1"/>
                    </a:gs>
                  </a:gsLst>
                  <a:lin ang="2700000" scaled="1"/>
                </a:gradFill>
                <a:effectLst/>
                <a:latin typeface="微软雅黑" panose="020B0503020204020204" charset="-122"/>
                <a:ea typeface="微软雅黑" panose="020B0503020204020204" charset="-122"/>
              </a:rPr>
              <a:t>Overview of Support Policies and Cross border E-commerce in Lhasa City</a:t>
            </a:r>
          </a:p>
        </p:txBody>
      </p:sp>
      <p:sp>
        <p:nvSpPr>
          <p:cNvPr id="19" name="文本框 18"/>
          <p:cNvSpPr txBox="1"/>
          <p:nvPr/>
        </p:nvSpPr>
        <p:spPr>
          <a:xfrm>
            <a:off x="1498600" y="823595"/>
            <a:ext cx="6146800" cy="1828165"/>
          </a:xfrm>
          <a:prstGeom prst="rect">
            <a:avLst/>
          </a:prstGeom>
          <a:noFill/>
        </p:spPr>
        <p:txBody>
          <a:bodyPr wrap="square">
            <a:normAutofit fontScale="60000"/>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r>
              <a:rPr lang="zh-CN" altLang="en-US" sz="8000" b="1">
                <a:gradFill flip="none" rotWithShape="1">
                  <a:gsLst>
                    <a:gs pos="51000">
                      <a:schemeClr val="bg1">
                        <a:alpha val="98000"/>
                      </a:schemeClr>
                    </a:gs>
                    <a:gs pos="100000">
                      <a:srgbClr val="8DB7D7"/>
                    </a:gs>
                  </a:gsLst>
                  <a:lin ang="5400000" scaled="1"/>
                  <a:tileRect/>
                </a:gradFill>
                <a:effectLst>
                  <a:outerShdw blurRad="127000" dist="127000" dir="2700000" algn="tl" rotWithShape="0">
                    <a:schemeClr val="accent1">
                      <a:lumMod val="50000"/>
                      <a:alpha val="20000"/>
                    </a:schemeClr>
                  </a:outerShdw>
                </a:effectLst>
                <a:latin typeface="微软雅黑" panose="020B0503020204020204" charset="-122"/>
                <a:ea typeface="微软雅黑" panose="020B0503020204020204" charset="-122"/>
              </a:rPr>
              <a:t>拉萨市支持</a:t>
            </a:r>
            <a:r>
              <a:rPr lang="zh-CN" altLang="en-US" sz="8000" b="1">
                <a:gradFill flip="none" rotWithShape="1">
                  <a:gsLst>
                    <a:gs pos="51000">
                      <a:schemeClr val="bg1">
                        <a:alpha val="98000"/>
                      </a:schemeClr>
                    </a:gs>
                    <a:gs pos="100000">
                      <a:srgbClr val="8DB7D7"/>
                    </a:gs>
                  </a:gsLst>
                  <a:lin ang="5400000" scaled="1"/>
                  <a:tileRect/>
                </a:gradFill>
                <a:effectLst>
                  <a:outerShdw blurRad="127000" dist="127000" dir="2700000" algn="tl" rotWithShape="0">
                    <a:schemeClr val="accent1">
                      <a:lumMod val="50000"/>
                      <a:alpha val="20000"/>
                    </a:schemeClr>
                  </a:outerShdw>
                </a:effectLst>
                <a:latin typeface="微软雅黑" panose="020B0503020204020204" charset="-122"/>
                <a:ea typeface="微软雅黑" panose="020B0503020204020204" charset="-122"/>
                <a:sym typeface="+mn-ea"/>
              </a:rPr>
              <a:t>跨境电商发展</a:t>
            </a:r>
            <a:r>
              <a:rPr lang="zh-CN" altLang="en-US" sz="8000" b="1">
                <a:gradFill flip="none" rotWithShape="1">
                  <a:gsLst>
                    <a:gs pos="51000">
                      <a:schemeClr val="bg1">
                        <a:alpha val="98000"/>
                      </a:schemeClr>
                    </a:gs>
                    <a:gs pos="100000">
                      <a:srgbClr val="8DB7D7"/>
                    </a:gs>
                  </a:gsLst>
                  <a:lin ang="5400000" scaled="1"/>
                  <a:tileRect/>
                </a:gradFill>
                <a:effectLst>
                  <a:outerShdw blurRad="127000" dist="127000" dir="2700000" algn="tl" rotWithShape="0">
                    <a:schemeClr val="accent1">
                      <a:lumMod val="50000"/>
                      <a:alpha val="20000"/>
                    </a:schemeClr>
                  </a:outerShdw>
                </a:effectLst>
                <a:latin typeface="微软雅黑" panose="020B0503020204020204" charset="-122"/>
                <a:ea typeface="微软雅黑" panose="020B0503020204020204" charset="-122"/>
              </a:rPr>
              <a:t>政策</a:t>
            </a:r>
          </a:p>
        </p:txBody>
      </p:sp>
      <p:sp>
        <p:nvSpPr>
          <p:cNvPr id="2" name="文本框 1"/>
          <p:cNvSpPr txBox="1"/>
          <p:nvPr/>
        </p:nvSpPr>
        <p:spPr>
          <a:xfrm>
            <a:off x="3237865" y="2907665"/>
            <a:ext cx="2668270" cy="26860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lang="zh-CN" alt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主讲人：赵汉才</a:t>
            </a:r>
            <a:r>
              <a:rPr lang="en-US" altLang="zh-CN"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    </a:t>
            </a:r>
            <a:r>
              <a:rPr lang="zh-CN" alt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时间：</a:t>
            </a:r>
            <a:r>
              <a:rPr lang="en-US" altLang="zh-CN"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20</a:t>
            </a:r>
            <a:r>
              <a:rPr 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24.7.11</a:t>
            </a:r>
          </a:p>
        </p:txBody>
      </p:sp>
      <p:grpSp>
        <p:nvGrpSpPr>
          <p:cNvPr id="3" name="组合 2"/>
          <p:cNvGrpSpPr/>
          <p:nvPr/>
        </p:nvGrpSpPr>
        <p:grpSpPr>
          <a:xfrm>
            <a:off x="8608445" y="307160"/>
            <a:ext cx="247156" cy="244814"/>
            <a:chOff x="2624010" y="201688"/>
            <a:chExt cx="247156" cy="244814"/>
          </a:xfrm>
          <a:solidFill>
            <a:schemeClr val="bg1"/>
          </a:solidFill>
        </p:grpSpPr>
        <p:sp>
          <p:nvSpPr>
            <p:cNvPr id="4" name="椭圆 3"/>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5" name="椭圆 4"/>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6" name="椭圆 5"/>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7" name="椭圆 6"/>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9" name="椭圆 8"/>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0" name="椭圆 9"/>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1" name="椭圆 10"/>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2" name="椭圆 11"/>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5" name="椭圆 14"/>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53716" y="14288"/>
            <a:ext cx="6847285" cy="558800"/>
          </a:xfrm>
          <a:prstGeom prst="rect">
            <a:avLst/>
          </a:prstGeom>
          <a:noFill/>
          <a:ln w="9525">
            <a:noFill/>
          </a:ln>
        </p:spPr>
        <p:txBody>
          <a:bodyPr wrap="square">
            <a:spAutoFit/>
          </a:bodyPr>
          <a:lstStyle/>
          <a:p>
            <a:r>
              <a:rPr lang="zh-CN" sz="790" b="0" noProof="1">
                <a:latin typeface="Times New Roman" panose="02020603050405020304" charset="0"/>
                <a:ea typeface="方正黑体_GBK" panose="02000000000000000000" charset="-122"/>
                <a:cs typeface="+mn-cs"/>
              </a:rPr>
              <a:t>附件</a:t>
            </a:r>
            <a:r>
              <a:rPr lang="en-US" sz="790" b="0" noProof="1">
                <a:latin typeface="Times New Roman" panose="02020603050405020304" charset="0"/>
                <a:ea typeface="Arial" panose="02080604020202020204" pitchFamily="34" charset="0"/>
                <a:cs typeface="+mn-cs"/>
              </a:rPr>
              <a:t>1</a:t>
            </a:r>
            <a:endParaRPr lang="en-US" sz="790" b="0" noProof="1">
              <a:latin typeface="Times New Roman" panose="02020603050405020304" charset="0"/>
            </a:endParaRPr>
          </a:p>
          <a:p>
            <a:pPr algn="ctr"/>
            <a:r>
              <a:rPr lang="zh-CN" sz="1200" b="0" noProof="1">
                <a:latin typeface="Times New Roman" panose="02020603050405020304" charset="0"/>
                <a:ea typeface="方正小标宋_GBK" panose="02000000000000000000" charset="-122"/>
                <a:cs typeface="+mn-cs"/>
              </a:rPr>
              <a:t>激励促进跨境电商创新发展三年行动资金申报表</a:t>
            </a:r>
            <a:endParaRPr lang="en-US" sz="1050" b="0" noProof="1">
              <a:latin typeface="Times New Roman" panose="02020603050405020304" charset="0"/>
              <a:ea typeface="Arial" panose="02080604020202020204" pitchFamily="34" charset="0"/>
              <a:cs typeface="+mn-cs"/>
            </a:endParaRPr>
          </a:p>
          <a:p>
            <a:pPr algn="ctr"/>
            <a:r>
              <a:rPr lang="en-US" sz="1050" b="0" noProof="1">
                <a:latin typeface="Times New Roman" panose="02020603050405020304" charset="0"/>
                <a:ea typeface="Arial" panose="02080604020202020204" pitchFamily="34" charset="0"/>
                <a:cs typeface="+mn-cs"/>
              </a:rPr>
              <a:t> </a:t>
            </a:r>
            <a:endParaRPr lang="zh-CN" altLang="en-US" sz="1015" noProof="1"/>
          </a:p>
        </p:txBody>
      </p:sp>
      <p:graphicFrame>
        <p:nvGraphicFramePr>
          <p:cNvPr id="5" name="表格 4"/>
          <p:cNvGraphicFramePr/>
          <p:nvPr/>
        </p:nvGraphicFramePr>
        <p:xfrm>
          <a:off x="1223963" y="550069"/>
          <a:ext cx="6725920" cy="4545330"/>
        </p:xfrm>
        <a:graphic>
          <a:graphicData uri="http://schemas.openxmlformats.org/drawingml/2006/table">
            <a:tbl>
              <a:tblPr firstRow="1" bandRow="1">
                <a:tableStyleId>{5940675A-B579-460E-94D1-54222C63F5DA}</a:tableStyleId>
              </a:tblPr>
              <a:tblGrid>
                <a:gridCol w="805180">
                  <a:extLst>
                    <a:ext uri="{9D8B030D-6E8A-4147-A177-3AD203B41FA5}">
                      <a16:colId xmlns:a16="http://schemas.microsoft.com/office/drawing/2014/main" val="20000"/>
                    </a:ext>
                  </a:extLst>
                </a:gridCol>
                <a:gridCol w="387985">
                  <a:extLst>
                    <a:ext uri="{9D8B030D-6E8A-4147-A177-3AD203B41FA5}">
                      <a16:colId xmlns:a16="http://schemas.microsoft.com/office/drawing/2014/main" val="20001"/>
                    </a:ext>
                  </a:extLst>
                </a:gridCol>
                <a:gridCol w="930910">
                  <a:extLst>
                    <a:ext uri="{9D8B030D-6E8A-4147-A177-3AD203B41FA5}">
                      <a16:colId xmlns:a16="http://schemas.microsoft.com/office/drawing/2014/main" val="20002"/>
                    </a:ext>
                  </a:extLst>
                </a:gridCol>
                <a:gridCol w="1096010">
                  <a:extLst>
                    <a:ext uri="{9D8B030D-6E8A-4147-A177-3AD203B41FA5}">
                      <a16:colId xmlns:a16="http://schemas.microsoft.com/office/drawing/2014/main" val="20003"/>
                    </a:ext>
                  </a:extLst>
                </a:gridCol>
                <a:gridCol w="758825">
                  <a:extLst>
                    <a:ext uri="{9D8B030D-6E8A-4147-A177-3AD203B41FA5}">
                      <a16:colId xmlns:a16="http://schemas.microsoft.com/office/drawing/2014/main" val="20004"/>
                    </a:ext>
                  </a:extLst>
                </a:gridCol>
                <a:gridCol w="540385">
                  <a:extLst>
                    <a:ext uri="{9D8B030D-6E8A-4147-A177-3AD203B41FA5}">
                      <a16:colId xmlns:a16="http://schemas.microsoft.com/office/drawing/2014/main" val="20005"/>
                    </a:ext>
                  </a:extLst>
                </a:gridCol>
                <a:gridCol w="377190">
                  <a:extLst>
                    <a:ext uri="{9D8B030D-6E8A-4147-A177-3AD203B41FA5}">
                      <a16:colId xmlns:a16="http://schemas.microsoft.com/office/drawing/2014/main" val="20006"/>
                    </a:ext>
                  </a:extLst>
                </a:gridCol>
                <a:gridCol w="839470">
                  <a:extLst>
                    <a:ext uri="{9D8B030D-6E8A-4147-A177-3AD203B41FA5}">
                      <a16:colId xmlns:a16="http://schemas.microsoft.com/office/drawing/2014/main" val="20007"/>
                    </a:ext>
                  </a:extLst>
                </a:gridCol>
                <a:gridCol w="989965">
                  <a:extLst>
                    <a:ext uri="{9D8B030D-6E8A-4147-A177-3AD203B41FA5}">
                      <a16:colId xmlns:a16="http://schemas.microsoft.com/office/drawing/2014/main" val="20008"/>
                    </a:ext>
                  </a:extLst>
                </a:gridCol>
              </a:tblGrid>
              <a:tr h="20701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企业名称</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（企业签章）</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zh-CN" altLang="en-US" sz="750" b="0">
                          <a:latin typeface="方正黑体_GBK" panose="02000000000000000000" charset="-122"/>
                          <a:ea typeface="方正黑体_GBK" panose="02000000000000000000" charset="-122"/>
                          <a:cs typeface="方正黑体_GBK" panose="02000000000000000000" charset="-122"/>
                        </a:rPr>
                        <a:t>统一社会信用</a:t>
                      </a:r>
                      <a:r>
                        <a:rPr lang="en-US" sz="750" b="0">
                          <a:latin typeface="方正黑体_GBK" panose="02000000000000000000" charset="-122"/>
                          <a:ea typeface="方正黑体_GBK" panose="02000000000000000000" charset="-122"/>
                          <a:cs typeface="方正黑体_GBK" panose="02000000000000000000" charset="-122"/>
                        </a:rPr>
                        <a:t>代码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注册地址</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海关编码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1"/>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法人代表</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移动电话</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2"/>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联系人</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移动电话</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3"/>
                  </a:ext>
                </a:extLst>
              </a:tr>
              <a:tr h="215265">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申请金额（万元）</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8">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4"/>
                  </a:ext>
                </a:extLst>
              </a:tr>
              <a:tr h="309245">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企业简介（300-500字）</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8">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5"/>
                  </a:ext>
                </a:extLst>
              </a:tr>
              <a:tr h="21463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类别</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指标</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明细</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具体情况</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备注</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rowSpan="3">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企业外贸贡献</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交易额</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9710交易额</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提供报关单</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vMerge="1">
                  <a:txBody>
                    <a:bodyPr/>
                    <a:lstStyle/>
                    <a:p>
                      <a:endParaRPr lang="zh-CN"/>
                    </a:p>
                  </a:txBody>
                  <a:tcPr>
                    <a:lnL w="12700" cap="flat" cmpd="sng">
                      <a:solidFill>
                        <a:srgbClr val="080000"/>
                      </a:solidFill>
                      <a:prstDash val="solid"/>
                      <a:headEnd type="none" w="med" len="med"/>
                      <a:tailEnd type="none" w="med" len="med"/>
                    </a:lnL>
                  </a:tcPr>
                </a:tc>
                <a:tc hMerge="1" vMerge="1">
                  <a:txBody>
                    <a:bodyPr/>
                    <a:lstStyle/>
                    <a:p>
                      <a:endParaRPr lang="zh-CN"/>
                    </a:p>
                  </a:txBody>
                  <a:tcPr>
                    <a:lnR w="12700" cap="flat" cmpd="sng">
                      <a:solidFill>
                        <a:srgbClr val="080000"/>
                      </a:solidFill>
                      <a:prstDash val="solid"/>
                      <a:headEnd type="none" w="med" len="med"/>
                      <a:tailEnd type="none" w="med" len="med"/>
                    </a:lnR>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9810交易额</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提供报关单</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vMerge="1">
                  <a:txBody>
                    <a:bodyPr/>
                    <a:lstStyle/>
                    <a:p>
                      <a:endParaRPr lang="zh-CN"/>
                    </a:p>
                  </a:txBody>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hMerge="1" vMerge="1">
                  <a:txBody>
                    <a:bodyPr/>
                    <a:lstStyle/>
                    <a:p>
                      <a:endParaRPr lang="zh-CN"/>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1210和9610交易额</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提供报关单</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rowSpan="3">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营销体系建设</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跨境电商平台</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自建独立站或利用第三方平台情况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2763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线下展销中心</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进出口展销中心情况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1336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品牌建设</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境内商标、境外商标以及代理他人商标产品和培育DTC品牌情况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46050">
                <a:tc row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国际物流体系建设</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海外仓</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自建海外仓或租赁海外仓情况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4541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国际物流通道</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自营或采用第三方国际物流通道情况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52400">
                <a:tc rowSpan="4">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经营管理水平</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管理体系认证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管理体系认证情况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4986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吸纳金融产品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办理出口信用保险、开展出口信保融资情况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示范企业荣誉</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市级及以上荣誉授牌情况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研发投入</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当年固定资产投入情况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0">
                <a:tc row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社会责任</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解决就业</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解决本地就业、非本地就业人数</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纳税情况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在本地当年纳税情况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15265">
                <a:tc rowSpan="4">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加减分项</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公益事业</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开展公益事业情况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1463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典型案例</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跨境电商典型案例、主流媒体宣传报道情况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r h="21526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传统外贸企业转型</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传统外贸企业转型发展跨境电商情况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提供佐证</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3"/>
                  </a:ext>
                </a:extLst>
              </a:tr>
              <a:tr h="21526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行政处罚</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政府部门不良记录或行政处罚情况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由相关政府部门提供</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24"/>
                  </a:ext>
                </a:extLst>
              </a:tr>
              <a:tr h="533400">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县（区）、园区商务主管部门初审意见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 </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市级商务主管部门审核意见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5"/>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3" name="矩形 2"/>
          <p:cNvSpPr/>
          <p:nvPr/>
        </p:nvSpPr>
        <p:spPr>
          <a:xfrm>
            <a:off x="0" y="3927944"/>
            <a:ext cx="9144000" cy="12155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30" y="655320"/>
            <a:ext cx="2999105" cy="4496435"/>
          </a:xfrm>
          <a:prstGeom prst="rect">
            <a:avLst/>
          </a:prstGeom>
        </p:spPr>
      </p:pic>
      <p:sp>
        <p:nvSpPr>
          <p:cNvPr id="32" name="矩形: 圆角 31"/>
          <p:cNvSpPr/>
          <p:nvPr/>
        </p:nvSpPr>
        <p:spPr>
          <a:xfrm>
            <a:off x="2908935" y="1998345"/>
            <a:ext cx="5360670" cy="2317115"/>
          </a:xfrm>
          <a:prstGeom prst="roundRect">
            <a:avLst>
              <a:gd name="adj" fmla="val 16126"/>
            </a:avLst>
          </a:prstGeom>
          <a:solidFill>
            <a:schemeClr val="bg1"/>
          </a:solidFill>
          <a:ln>
            <a:noFill/>
          </a:ln>
          <a:effectLst>
            <a:outerShdw blurRad="673100" dist="190500" dir="5400000" sx="96000" sy="96000" algn="t" rotWithShape="0">
              <a:srgbClr val="072B83">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608445" y="307160"/>
            <a:ext cx="247156" cy="244814"/>
            <a:chOff x="2624010" y="201688"/>
            <a:chExt cx="247156" cy="244814"/>
          </a:xfrm>
          <a:solidFill>
            <a:schemeClr val="bg1"/>
          </a:solidFill>
        </p:grpSpPr>
        <p:sp>
          <p:nvSpPr>
            <p:cNvPr id="6" name="椭圆 5"/>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椭圆 15"/>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21" name="矩形 20"/>
          <p:cNvSpPr/>
          <p:nvPr/>
        </p:nvSpPr>
        <p:spPr>
          <a:xfrm>
            <a:off x="215900" y="154940"/>
            <a:ext cx="455485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政策二：</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鼓励传统外贸企业转型</a:t>
            </a:r>
          </a:p>
        </p:txBody>
      </p:sp>
      <p:sp>
        <p:nvSpPr>
          <p:cNvPr id="22" name="文本框 21"/>
          <p:cNvSpPr txBox="1"/>
          <p:nvPr/>
        </p:nvSpPr>
        <p:spPr>
          <a:xfrm>
            <a:off x="215900" y="627380"/>
            <a:ext cx="317119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Encourage traditional foreign trade enterprises to transform</a:t>
            </a:r>
          </a:p>
        </p:txBody>
      </p:sp>
      <p:sp>
        <p:nvSpPr>
          <p:cNvPr id="23" name="矩形 22"/>
          <p:cNvSpPr/>
          <p:nvPr/>
        </p:nvSpPr>
        <p:spPr>
          <a:xfrm>
            <a:off x="3332480" y="2462530"/>
            <a:ext cx="4727575" cy="991235"/>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对开展跨境电子商务年交易额达到100万元以上的企业，给予跨境电子商务网络广告、第三方电子商务平台、网站建设支出费用30%的资金扶持，最高不超过50万元。</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par>
                                <p:cTn id="19" presetID="3"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21" name="矩形: 圆角 20"/>
          <p:cNvSpPr/>
          <p:nvPr>
            <p:custDataLst>
              <p:tags r:id="rId1"/>
            </p:custDataLst>
          </p:nvPr>
        </p:nvSpPr>
        <p:spPr>
          <a:xfrm>
            <a:off x="727075" y="1537970"/>
            <a:ext cx="4443095" cy="2967355"/>
          </a:xfrm>
          <a:prstGeom prst="roundRect">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占位符 10"/>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21897" r="21897"/>
          <a:stretch>
            <a:fillRect/>
          </a:stretch>
        </p:blipFill>
        <p:spPr/>
      </p:pic>
      <p:grpSp>
        <p:nvGrpSpPr>
          <p:cNvPr id="22" name="组合 21"/>
          <p:cNvGrpSpPr/>
          <p:nvPr/>
        </p:nvGrpSpPr>
        <p:grpSpPr>
          <a:xfrm>
            <a:off x="8608445" y="307160"/>
            <a:ext cx="247156" cy="244814"/>
            <a:chOff x="2624010" y="201688"/>
            <a:chExt cx="247156" cy="244814"/>
          </a:xfrm>
          <a:solidFill>
            <a:schemeClr val="bg1"/>
          </a:solidFill>
        </p:grpSpPr>
        <p:sp>
          <p:nvSpPr>
            <p:cNvPr id="23" name="椭圆 2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椭圆 2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椭圆 2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椭圆 2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椭圆 2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 name="矩形 2"/>
          <p:cNvSpPr/>
          <p:nvPr/>
        </p:nvSpPr>
        <p:spPr>
          <a:xfrm>
            <a:off x="215900" y="154940"/>
            <a:ext cx="455485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政策三：</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培育发展出口产业</a:t>
            </a:r>
          </a:p>
        </p:txBody>
      </p:sp>
      <p:sp>
        <p:nvSpPr>
          <p:cNvPr id="4" name="文本框 3"/>
          <p:cNvSpPr txBox="1"/>
          <p:nvPr/>
        </p:nvSpPr>
        <p:spPr>
          <a:xfrm>
            <a:off x="215900" y="627380"/>
            <a:ext cx="317119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Cultivate and develop the export industry</a:t>
            </a:r>
          </a:p>
        </p:txBody>
      </p:sp>
      <p:sp>
        <p:nvSpPr>
          <p:cNvPr id="6" name="矩形 5"/>
          <p:cNvSpPr/>
          <p:nvPr/>
        </p:nvSpPr>
        <p:spPr>
          <a:xfrm>
            <a:off x="962660" y="1925320"/>
            <a:ext cx="3972560" cy="219202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bg1"/>
                </a:solidFill>
                <a:latin typeface="微软雅黑" panose="020B0503020204020204" charset="-122"/>
                <a:ea typeface="微软雅黑" panose="020B0503020204020204" charset="-122"/>
                <a:cs typeface="微软雅黑" panose="020B0503020204020204" charset="-122"/>
              </a:rPr>
              <a:t>促进“跨境电商+产业带”模式发展。支持培育一批出口潜力较大的日用百货、机电产品、民族手工艺品、生物医药业（藏医药）、食饮品产业等特色优势产业和实力企业，支持企业实施标准化生产，积极开展产品认证，努力提高产业发展水平。对本地生产型出口企业依据行业划分，每年对行业龙头企业给予最高不超过50万元扶持发展资金。</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162050" y="32147"/>
            <a:ext cx="6846094" cy="396875"/>
          </a:xfrm>
          <a:prstGeom prst="rect">
            <a:avLst/>
          </a:prstGeom>
          <a:noFill/>
          <a:ln w="9525">
            <a:noFill/>
          </a:ln>
        </p:spPr>
        <p:txBody>
          <a:bodyPr wrap="square">
            <a:spAutoFit/>
          </a:bodyPr>
          <a:lstStyle/>
          <a:p>
            <a:r>
              <a:rPr lang="zh-CN" sz="790" b="0" noProof="1">
                <a:latin typeface="Times New Roman" panose="02020603050405020304" charset="0"/>
                <a:ea typeface="方正黑体_GBK" panose="02000000000000000000" charset="-122"/>
                <a:cs typeface="+mn-cs"/>
              </a:rPr>
              <a:t>附件</a:t>
            </a:r>
            <a:r>
              <a:rPr lang="en-US" sz="790" b="0" noProof="1">
                <a:latin typeface="Times New Roman" panose="02020603050405020304" charset="0"/>
                <a:ea typeface="Arial" panose="02080604020202020204" pitchFamily="34" charset="0"/>
                <a:cs typeface="+mn-cs"/>
              </a:rPr>
              <a:t>2</a:t>
            </a:r>
            <a:endParaRPr lang="en-US" sz="790" b="0" noProof="1">
              <a:latin typeface="Times New Roman" panose="02020603050405020304" charset="0"/>
            </a:endParaRPr>
          </a:p>
          <a:p>
            <a:pPr algn="ctr"/>
            <a:r>
              <a:rPr lang="zh-CN" sz="1200" b="0" noProof="1">
                <a:latin typeface="Times New Roman" panose="02020603050405020304" charset="0"/>
                <a:ea typeface="方正小标宋_GBK" panose="02000000000000000000" charset="-122"/>
                <a:cs typeface="+mn-cs"/>
              </a:rPr>
              <a:t>培育发展出口产业资金申报表</a:t>
            </a:r>
            <a:endParaRPr lang="zh-CN" altLang="en-US" sz="1015" noProof="1"/>
          </a:p>
        </p:txBody>
      </p:sp>
      <p:graphicFrame>
        <p:nvGraphicFramePr>
          <p:cNvPr id="2" name="表格 1"/>
          <p:cNvGraphicFramePr/>
          <p:nvPr/>
        </p:nvGraphicFramePr>
        <p:xfrm>
          <a:off x="1272779" y="461963"/>
          <a:ext cx="6405245" cy="4513580"/>
        </p:xfrm>
        <a:graphic>
          <a:graphicData uri="http://schemas.openxmlformats.org/drawingml/2006/table">
            <a:tbl>
              <a:tblPr firstRow="1" bandRow="1">
                <a:tableStyleId>{5940675A-B579-460E-94D1-54222C63F5DA}</a:tableStyleId>
              </a:tblPr>
              <a:tblGrid>
                <a:gridCol w="822960">
                  <a:extLst>
                    <a:ext uri="{9D8B030D-6E8A-4147-A177-3AD203B41FA5}">
                      <a16:colId xmlns:a16="http://schemas.microsoft.com/office/drawing/2014/main" val="20000"/>
                    </a:ext>
                  </a:extLst>
                </a:gridCol>
                <a:gridCol w="313055">
                  <a:extLst>
                    <a:ext uri="{9D8B030D-6E8A-4147-A177-3AD203B41FA5}">
                      <a16:colId xmlns:a16="http://schemas.microsoft.com/office/drawing/2014/main" val="20001"/>
                    </a:ext>
                  </a:extLst>
                </a:gridCol>
                <a:gridCol w="1931670">
                  <a:extLst>
                    <a:ext uri="{9D8B030D-6E8A-4147-A177-3AD203B41FA5}">
                      <a16:colId xmlns:a16="http://schemas.microsoft.com/office/drawing/2014/main" val="20002"/>
                    </a:ext>
                  </a:extLst>
                </a:gridCol>
                <a:gridCol w="721360">
                  <a:extLst>
                    <a:ext uri="{9D8B030D-6E8A-4147-A177-3AD203B41FA5}">
                      <a16:colId xmlns:a16="http://schemas.microsoft.com/office/drawing/2014/main" val="20003"/>
                    </a:ext>
                  </a:extLst>
                </a:gridCol>
                <a:gridCol w="514985">
                  <a:extLst>
                    <a:ext uri="{9D8B030D-6E8A-4147-A177-3AD203B41FA5}">
                      <a16:colId xmlns:a16="http://schemas.microsoft.com/office/drawing/2014/main" val="20004"/>
                    </a:ext>
                  </a:extLst>
                </a:gridCol>
                <a:gridCol w="359410">
                  <a:extLst>
                    <a:ext uri="{9D8B030D-6E8A-4147-A177-3AD203B41FA5}">
                      <a16:colId xmlns:a16="http://schemas.microsoft.com/office/drawing/2014/main" val="20005"/>
                    </a:ext>
                  </a:extLst>
                </a:gridCol>
                <a:gridCol w="1741805">
                  <a:extLst>
                    <a:ext uri="{9D8B030D-6E8A-4147-A177-3AD203B41FA5}">
                      <a16:colId xmlns:a16="http://schemas.microsoft.com/office/drawing/2014/main" val="20006"/>
                    </a:ext>
                  </a:extLst>
                </a:gridCol>
              </a:tblGrid>
              <a:tr h="22606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企业名称</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（企业签章）</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统一社会信用代码</a:t>
                      </a: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注册地址</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海关编码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法人代表</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移动电话</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联系人</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移动电话</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606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出口商品行业</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 </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4"/>
                  </a:ext>
                </a:extLst>
              </a:tr>
              <a:tr h="226695">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商标名称及图片</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 </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5"/>
                  </a:ext>
                </a:extLst>
              </a:tr>
              <a:tr h="33909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企业简介（300-500字）</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 </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6"/>
                  </a:ext>
                </a:extLst>
              </a:tr>
              <a:tr h="0">
                <a:tc rowSpan="3">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自产产品出口规模（60分）</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具体情况</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标准</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7"/>
                  </a:ext>
                </a:extLst>
              </a:tr>
              <a:tr h="20383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（填写上一年度自产产品出口额）</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原则上年度出口总额不低于100万元。</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8"/>
                  </a:ext>
                </a:extLst>
              </a:tr>
              <a:tr h="22669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（填写上一年度自产产品出口市场国别或地区）</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积极拓展新的国别市场，扩大国际影响范围，提升竞争力。</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9"/>
                  </a:ext>
                </a:extLst>
              </a:tr>
              <a:tr h="565150">
                <a:tc rowSpan="4">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国际运营推广（30分）</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（填写相关认证获得情况）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企业申报的进出口产品需通过国际通行的质量管理体系认证。（质量管理体系认证、环境管理体系、职业健康安全管理体系或社会责任标准认证情况等）。</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0"/>
                  </a:ext>
                </a:extLst>
              </a:tr>
              <a:tr h="33972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（填写数量及注册地）</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设立营销网点、展示中心、服务机构、公共海外仓或国（境）外合作商等营销网络。原则上不少于1个。</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1"/>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（填写商标名称及注册地区）</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国内外市场商标注册情况。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2"/>
                  </a:ext>
                </a:extLst>
              </a:tr>
              <a:tr h="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（填写推广情况及地区）</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企业开展境内外宣传推广情况。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3"/>
                  </a:ext>
                </a:extLst>
              </a:tr>
              <a:tr h="33909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研发能力（10分）</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（填写专利类型和数量）</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发明专利、实用新型专利和外观设计专利情况等。原则上出口产品范围内专利数量不少于1项。</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4"/>
                  </a:ext>
                </a:extLst>
              </a:tr>
              <a:tr h="0">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加分项</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（填写AEO认证情况）</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a:buNone/>
                      </a:pPr>
                      <a:r>
                        <a:rPr lang="en-US" sz="750" b="0">
                          <a:latin typeface="宋体" panose="02010600030101010101" pitchFamily="2" charset="-122"/>
                          <a:ea typeface="宋体" panose="02010600030101010101" pitchFamily="2" charset="-122"/>
                          <a:cs typeface="宋体" panose="02010600030101010101" pitchFamily="2" charset="-122"/>
                        </a:rPr>
                        <a:t>获评AEO认证的加10分。</a:t>
                      </a: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5"/>
                  </a:ext>
                </a:extLst>
              </a:tr>
              <a:tr h="1021080">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县（区）、园区商务主管部门初审意见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 </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lgn="ctr">
                        <a:buNone/>
                      </a:pPr>
                      <a:r>
                        <a:rPr lang="en-US" sz="750" b="0">
                          <a:latin typeface="方正黑体_GBK" panose="02000000000000000000" charset="-122"/>
                          <a:ea typeface="方正黑体_GBK" panose="02000000000000000000" charset="-122"/>
                          <a:cs typeface="方正黑体_GBK" panose="02000000000000000000" charset="-122"/>
                        </a:rPr>
                        <a:t>市级商务主管部门审核意见</a:t>
                      </a:r>
                      <a:endParaRPr lang="en-US" altLang="en-US" sz="75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buNone/>
                      </a:pPr>
                      <a:endParaRPr lang="en-US" altLang="en-US" sz="75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5" name="矩形 4"/>
          <p:cNvSpPr/>
          <p:nvPr/>
        </p:nvSpPr>
        <p:spPr>
          <a:xfrm>
            <a:off x="215900" y="154940"/>
            <a:ext cx="544893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政策四：</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支持跨境电商物流体系建设</a:t>
            </a:r>
          </a:p>
        </p:txBody>
      </p:sp>
      <p:sp>
        <p:nvSpPr>
          <p:cNvPr id="2" name="文本框 1"/>
          <p:cNvSpPr txBox="1"/>
          <p:nvPr/>
        </p:nvSpPr>
        <p:spPr>
          <a:xfrm>
            <a:off x="215900" y="627380"/>
            <a:ext cx="506095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 the construction of cross-border e-commerce logistics system</a:t>
            </a:r>
          </a:p>
        </p:txBody>
      </p:sp>
      <p:sp>
        <p:nvSpPr>
          <p:cNvPr id="8" name="矩形 7"/>
          <p:cNvSpPr/>
          <p:nvPr/>
        </p:nvSpPr>
        <p:spPr>
          <a:xfrm>
            <a:off x="540385" y="1132205"/>
            <a:ext cx="4230370" cy="339217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支持中尼国际贸易通道建设，加快构建高效便捷的跨境贸易物流体系，打造区域贸易枢纽。支持新建和整合优化现有物流园区、货运场站、边贸仓等设施，着力提升边境口岸、航空港等跨境运输能力。支持企业发展跨境物流、多式联运、供应链服务等，鼓励开设国际物流专线，拓展面向南亚的跨境电商货物中转集散、区域分拨业务，降低物流成本。对企业设立营销物流网点（包括展示中心、批发中心、仓储物流分拨中心、边境仓、零售网点、售后服务中心、生产基地等）发生的场租费、装修费、设备购置费、仓储物流费、网络平台费等按50%比例给予支持，最高不超过200万元。</a:t>
            </a:r>
          </a:p>
        </p:txBody>
      </p:sp>
      <p:cxnSp>
        <p:nvCxnSpPr>
          <p:cNvPr id="22" name="直接连接符 21"/>
          <p:cNvCxnSpPr/>
          <p:nvPr>
            <p:custDataLst>
              <p:tags r:id="rId1"/>
            </p:custDataLst>
          </p:nvPr>
        </p:nvCxnSpPr>
        <p:spPr>
          <a:xfrm flipH="1">
            <a:off x="796037" y="4531554"/>
            <a:ext cx="35599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0" name="图片占位符 19"/>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23088" b="23088"/>
          <a:stretch>
            <a:fillRect/>
          </a:stretch>
        </p:blipFill>
        <p:spPr>
          <a:xfrm>
            <a:off x="4966970" y="1441450"/>
            <a:ext cx="3850640" cy="2701925"/>
          </a:xfrm>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3" name="矩形 2"/>
          <p:cNvSpPr/>
          <p:nvPr/>
        </p:nvSpPr>
        <p:spPr>
          <a:xfrm>
            <a:off x="0" y="3927944"/>
            <a:ext cx="9144000" cy="12155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30" y="655320"/>
            <a:ext cx="2999105" cy="4496435"/>
          </a:xfrm>
          <a:prstGeom prst="rect">
            <a:avLst/>
          </a:prstGeom>
        </p:spPr>
      </p:pic>
      <p:sp>
        <p:nvSpPr>
          <p:cNvPr id="32" name="矩形: 圆角 31"/>
          <p:cNvSpPr/>
          <p:nvPr/>
        </p:nvSpPr>
        <p:spPr>
          <a:xfrm>
            <a:off x="2959100" y="1719580"/>
            <a:ext cx="5360670" cy="2638425"/>
          </a:xfrm>
          <a:prstGeom prst="roundRect">
            <a:avLst>
              <a:gd name="adj" fmla="val 16126"/>
            </a:avLst>
          </a:prstGeom>
          <a:solidFill>
            <a:schemeClr val="bg1"/>
          </a:solidFill>
          <a:ln>
            <a:noFill/>
          </a:ln>
          <a:effectLst>
            <a:outerShdw blurRad="673100" dist="190500" dir="5400000" sx="96000" sy="96000" algn="t" rotWithShape="0">
              <a:srgbClr val="072B83">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608445" y="307160"/>
            <a:ext cx="247156" cy="244814"/>
            <a:chOff x="2624010" y="201688"/>
            <a:chExt cx="247156" cy="244814"/>
          </a:xfrm>
          <a:solidFill>
            <a:schemeClr val="bg1"/>
          </a:solidFill>
        </p:grpSpPr>
        <p:sp>
          <p:nvSpPr>
            <p:cNvPr id="6" name="椭圆 5"/>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椭圆 15"/>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21" name="矩形 20"/>
          <p:cNvSpPr/>
          <p:nvPr/>
        </p:nvSpPr>
        <p:spPr>
          <a:xfrm>
            <a:off x="215900" y="154940"/>
            <a:ext cx="619569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政策五：</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支持跨境电商公共海外仓建设</a:t>
            </a:r>
          </a:p>
        </p:txBody>
      </p:sp>
      <p:sp>
        <p:nvSpPr>
          <p:cNvPr id="22" name="文本框 21"/>
          <p:cNvSpPr txBox="1"/>
          <p:nvPr/>
        </p:nvSpPr>
        <p:spPr>
          <a:xfrm>
            <a:off x="215900" y="627380"/>
            <a:ext cx="4768215"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 the construction of cross-border e-commerce public overseas warehouses</a:t>
            </a:r>
          </a:p>
        </p:txBody>
      </p:sp>
      <p:sp>
        <p:nvSpPr>
          <p:cNvPr id="23" name="矩形 22"/>
          <p:cNvSpPr/>
          <p:nvPr/>
        </p:nvSpPr>
        <p:spPr>
          <a:xfrm>
            <a:off x="3275330" y="1942465"/>
            <a:ext cx="4727575" cy="219202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对在我市注册的企业投资建设公共海外仓，仓储面积在1500平方米以上，配套完善的仓储管理信息化系统和线上信息平台（ERP、WMS系统等），服务拉萨跨境电商或外贸企业8家以上，落地实施并运营3个月以上，对通过认定的拉萨市公共海外仓给予总投资额60%的资金扶持，最高不超过500万元。</a:t>
            </a:r>
          </a:p>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对跨境电商企业租赁海外仓发生的基础设施费用、租赁费用按50%给予资金扶持，每年最高不超过30万元。</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linds(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253729" y="747713"/>
          <a:ext cx="6490335" cy="4351020"/>
        </p:xfrm>
        <a:graphic>
          <a:graphicData uri="http://schemas.openxmlformats.org/drawingml/2006/table">
            <a:tbl>
              <a:tblPr firstRow="1" bandRow="1">
                <a:tableStyleId>{5940675A-B579-460E-94D1-54222C63F5DA}</a:tableStyleId>
              </a:tblPr>
              <a:tblGrid>
                <a:gridCol w="1150620">
                  <a:extLst>
                    <a:ext uri="{9D8B030D-6E8A-4147-A177-3AD203B41FA5}">
                      <a16:colId xmlns:a16="http://schemas.microsoft.com/office/drawing/2014/main" val="20000"/>
                    </a:ext>
                  </a:extLst>
                </a:gridCol>
                <a:gridCol w="1955800">
                  <a:extLst>
                    <a:ext uri="{9D8B030D-6E8A-4147-A177-3AD203B41FA5}">
                      <a16:colId xmlns:a16="http://schemas.microsoft.com/office/drawing/2014/main" val="20001"/>
                    </a:ext>
                  </a:extLst>
                </a:gridCol>
                <a:gridCol w="375285">
                  <a:extLst>
                    <a:ext uri="{9D8B030D-6E8A-4147-A177-3AD203B41FA5}">
                      <a16:colId xmlns:a16="http://schemas.microsoft.com/office/drawing/2014/main" val="20002"/>
                    </a:ext>
                  </a:extLst>
                </a:gridCol>
                <a:gridCol w="878840">
                  <a:extLst>
                    <a:ext uri="{9D8B030D-6E8A-4147-A177-3AD203B41FA5}">
                      <a16:colId xmlns:a16="http://schemas.microsoft.com/office/drawing/2014/main" val="20003"/>
                    </a:ext>
                  </a:extLst>
                </a:gridCol>
                <a:gridCol w="362585">
                  <a:extLst>
                    <a:ext uri="{9D8B030D-6E8A-4147-A177-3AD203B41FA5}">
                      <a16:colId xmlns:a16="http://schemas.microsoft.com/office/drawing/2014/main" val="20004"/>
                    </a:ext>
                  </a:extLst>
                </a:gridCol>
                <a:gridCol w="1767205">
                  <a:extLst>
                    <a:ext uri="{9D8B030D-6E8A-4147-A177-3AD203B41FA5}">
                      <a16:colId xmlns:a16="http://schemas.microsoft.com/office/drawing/2014/main" val="20005"/>
                    </a:ext>
                  </a:extLst>
                </a:gridCol>
              </a:tblGrid>
              <a:tr h="13716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企业名称</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（企业签章）</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3716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注册地址</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海关编码</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6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法人代表</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移动电话</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114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企业联系人</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移动电话</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0505">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海外仓名称</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海外仓地址</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0505">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海外仓联系人</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移动电话</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114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海外仓面积</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海外仓员工数</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114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海外仓租赁起止时间</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7"/>
                  </a:ext>
                </a:extLst>
              </a:tr>
              <a:tr h="27432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服务拉萨企业数量</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并附与服务拉萨企业签订的合同复印件（原则上三个月内需达到8家以上，一年内需达到15家以上,两年内需达到20家以上）。</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8"/>
                  </a:ext>
                </a:extLst>
              </a:tr>
              <a:tr h="23114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申请金额（万元）</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9"/>
                  </a:ext>
                </a:extLst>
              </a:tr>
              <a:tr h="34544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海外仓权属证明材料</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自建或合建海外仓的境外投资批准证书、入股或合作协议、投资证明，租赁海外仓的仓库购买或租赁合同及相关付款凭证等。</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0"/>
                  </a:ext>
                </a:extLst>
              </a:tr>
              <a:tr h="13716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管理系统</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自主研发或使用第三方开发的信息化仓储管理系统界面截图。</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1"/>
                  </a:ext>
                </a:extLst>
              </a:tr>
              <a:tr h="274320">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实景材料</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海外仓地图定位截图，平面图或实景照片3-5张，并提供海外仓内外部环境、工作人员实操情况、仓内货物情况等2分钟时长视频。</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2"/>
                  </a:ext>
                </a:extLst>
              </a:tr>
              <a:tr h="523875">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海外仓简介（1500-2000字）</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3"/>
                  </a:ext>
                </a:extLst>
              </a:tr>
              <a:tr h="998855">
                <a:tc>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县（区）、园区商务主管部门初审意见</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lgn="ctr">
                        <a:buNone/>
                      </a:pPr>
                      <a:r>
                        <a:rPr lang="en-US" sz="900" b="0">
                          <a:latin typeface="方正黑体_GBK" panose="02000000000000000000" charset="-122"/>
                          <a:ea typeface="方正黑体_GBK" panose="02000000000000000000" charset="-122"/>
                          <a:cs typeface="方正黑体_GBK" panose="02000000000000000000" charset="-122"/>
                        </a:rPr>
                        <a:t>市级商务主管部门审核意见</a:t>
                      </a:r>
                      <a:endParaRPr lang="en-US" altLang="en-US" sz="900" b="0">
                        <a:latin typeface="方正黑体_GBK" panose="02000000000000000000" charset="-122"/>
                        <a:ea typeface="方正黑体_GBK" panose="02000000000000000000" charset="-122"/>
                        <a:cs typeface="方正黑体_GBK" panose="02000000000000000000"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a:buNone/>
                      </a:pP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4"/>
                  </a:ext>
                </a:extLst>
              </a:tr>
            </a:tbl>
          </a:graphicData>
        </a:graphic>
      </p:graphicFrame>
      <p:sp>
        <p:nvSpPr>
          <p:cNvPr id="100" name="文本框 99"/>
          <p:cNvSpPr txBox="1"/>
          <p:nvPr/>
        </p:nvSpPr>
        <p:spPr>
          <a:xfrm>
            <a:off x="1144191" y="86916"/>
            <a:ext cx="6828235" cy="581660"/>
          </a:xfrm>
          <a:prstGeom prst="rect">
            <a:avLst/>
          </a:prstGeom>
          <a:noFill/>
          <a:ln w="9525">
            <a:noFill/>
          </a:ln>
        </p:spPr>
        <p:txBody>
          <a:bodyPr wrap="square">
            <a:spAutoFit/>
          </a:bodyPr>
          <a:lstStyle/>
          <a:p>
            <a:r>
              <a:rPr lang="zh-CN" sz="790" b="0" noProof="1">
                <a:latin typeface="Times New Roman" panose="02020603050405020304" charset="0"/>
                <a:ea typeface="方正黑体_GBK" panose="02000000000000000000" charset="-122"/>
                <a:cs typeface="+mn-cs"/>
              </a:rPr>
              <a:t>附件</a:t>
            </a:r>
            <a:r>
              <a:rPr lang="en-US" sz="790" b="0" noProof="1">
                <a:latin typeface="Times New Roman" panose="02020603050405020304" charset="0"/>
                <a:ea typeface="Arial" panose="02080604020202020204" pitchFamily="34" charset="0"/>
                <a:cs typeface="+mn-cs"/>
              </a:rPr>
              <a:t>3</a:t>
            </a:r>
            <a:endParaRPr lang="en-US" sz="790" b="0" noProof="1">
              <a:latin typeface="Times New Roman" panose="02020603050405020304" charset="0"/>
            </a:endParaRPr>
          </a:p>
          <a:p>
            <a:pPr algn="ctr"/>
            <a:endParaRPr lang="zh-CN" sz="1200" b="0" noProof="1">
              <a:latin typeface="Times New Roman" panose="02020603050405020304" charset="0"/>
              <a:ea typeface="方正小标宋_GBK" panose="02000000000000000000" charset="-122"/>
              <a:cs typeface="+mn-cs"/>
            </a:endParaRPr>
          </a:p>
          <a:p>
            <a:pPr algn="ctr"/>
            <a:r>
              <a:rPr lang="zh-CN" sz="1200" b="0" noProof="1">
                <a:latin typeface="Times New Roman" panose="02020603050405020304" charset="0"/>
                <a:ea typeface="方正小标宋_GBK" panose="02000000000000000000" charset="-122"/>
                <a:cs typeface="+mn-cs"/>
              </a:rPr>
              <a:t>支持跨境电商公共海外仓建设资金申报表</a:t>
            </a:r>
            <a:endParaRPr lang="zh-CN" altLang="en-US" sz="1015" noProof="1"/>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21" name="矩形: 圆角 20"/>
          <p:cNvSpPr/>
          <p:nvPr>
            <p:custDataLst>
              <p:tags r:id="rId1"/>
            </p:custDataLst>
          </p:nvPr>
        </p:nvSpPr>
        <p:spPr>
          <a:xfrm>
            <a:off x="574040" y="1120775"/>
            <a:ext cx="4596130" cy="3648710"/>
          </a:xfrm>
          <a:prstGeom prst="roundRect">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占位符 10"/>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21897" r="21897"/>
          <a:stretch>
            <a:fillRect/>
          </a:stretch>
        </p:blipFill>
        <p:spPr/>
      </p:pic>
      <p:grpSp>
        <p:nvGrpSpPr>
          <p:cNvPr id="22" name="组合 21"/>
          <p:cNvGrpSpPr/>
          <p:nvPr/>
        </p:nvGrpSpPr>
        <p:grpSpPr>
          <a:xfrm>
            <a:off x="8608445" y="307160"/>
            <a:ext cx="247156" cy="244814"/>
            <a:chOff x="2624010" y="201688"/>
            <a:chExt cx="247156" cy="244814"/>
          </a:xfrm>
          <a:solidFill>
            <a:schemeClr val="bg1"/>
          </a:solidFill>
        </p:grpSpPr>
        <p:sp>
          <p:nvSpPr>
            <p:cNvPr id="23" name="椭圆 2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椭圆 2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椭圆 2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椭圆 2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椭圆 2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 name="矩形 2"/>
          <p:cNvSpPr/>
          <p:nvPr/>
        </p:nvSpPr>
        <p:spPr>
          <a:xfrm>
            <a:off x="215900" y="154940"/>
            <a:ext cx="455485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政策六：</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支持企业赴境内外参展</a:t>
            </a:r>
          </a:p>
        </p:txBody>
      </p:sp>
      <p:sp>
        <p:nvSpPr>
          <p:cNvPr id="4" name="文本框 3"/>
          <p:cNvSpPr txBox="1"/>
          <p:nvPr/>
        </p:nvSpPr>
        <p:spPr>
          <a:xfrm>
            <a:off x="215900" y="627380"/>
            <a:ext cx="435610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Supporting enterprises to participate in exhibitions both domestically and internationally</a:t>
            </a:r>
          </a:p>
        </p:txBody>
      </p:sp>
      <p:sp>
        <p:nvSpPr>
          <p:cNvPr id="6" name="矩形 5"/>
          <p:cNvSpPr/>
          <p:nvPr/>
        </p:nvSpPr>
        <p:spPr>
          <a:xfrm>
            <a:off x="765175" y="1193165"/>
            <a:ext cx="4213225" cy="339217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bg1"/>
                </a:solidFill>
                <a:latin typeface="微软雅黑" panose="020B0503020204020204" charset="-122"/>
                <a:ea typeface="微软雅黑" panose="020B0503020204020204" charset="-122"/>
                <a:cs typeface="微软雅黑" panose="020B0503020204020204" charset="-122"/>
              </a:rPr>
              <a:t>鼓励支持我市各类企业参加境内外展会，支持企业赴国（境）外获取订单、开拓市场，更高水平推进对外开放，根据展会级别、规格类给予资助。对我市自主举办的进口展、区（境）外展给予全额支持。对政府组织团体参展的招商宣传费、展位费、展位搭建费、展品运输费、第三方委托承办费等相关费用给予全额支持，交通费、住宿费由企业自理，每个展会团体参展费用最高不超过200万元。对企业自主参加境内外展会的展位费、展位搭建费、展品运输费、参展人员差旅费（不含公务、会务人员）等方面按照标准给予70%支持，每企业单次支持最高不超过10万元，每年最高不超过20万元。</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5" name="矩形 4"/>
          <p:cNvSpPr/>
          <p:nvPr/>
        </p:nvSpPr>
        <p:spPr>
          <a:xfrm>
            <a:off x="215900" y="154940"/>
            <a:ext cx="544893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政策七：</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支持购买出口信用保险</a:t>
            </a:r>
          </a:p>
        </p:txBody>
      </p:sp>
      <p:sp>
        <p:nvSpPr>
          <p:cNvPr id="2" name="文本框 1"/>
          <p:cNvSpPr txBox="1"/>
          <p:nvPr/>
        </p:nvSpPr>
        <p:spPr>
          <a:xfrm>
            <a:off x="215900" y="627380"/>
            <a:ext cx="4445635"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 the purchase of export credit insurance</a:t>
            </a:r>
          </a:p>
        </p:txBody>
      </p:sp>
      <p:sp>
        <p:nvSpPr>
          <p:cNvPr id="8" name="矩形 7"/>
          <p:cNvSpPr/>
          <p:nvPr/>
        </p:nvSpPr>
        <p:spPr>
          <a:xfrm>
            <a:off x="584200" y="1696720"/>
            <a:ext cx="4230370" cy="219202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充分发挥出口信保作用，扩大中小微企业信保覆盖面，对上年度出口额在300万美元（含）以下或300万美元以上但符合四部委标准认定的小微企业，支持企业自主投保，市商务局按照自治区商务厅全额补贴政策，协助企业办理。对上年度出口额在300万美元以上的企业，按不超过企业实际支付出口信用保险保费80%的比例给予补贴，最高不超过200万元。</a:t>
            </a:r>
          </a:p>
        </p:txBody>
      </p:sp>
      <p:cxnSp>
        <p:nvCxnSpPr>
          <p:cNvPr id="22" name="直接连接符 21"/>
          <p:cNvCxnSpPr/>
          <p:nvPr>
            <p:custDataLst>
              <p:tags r:id="rId1"/>
            </p:custDataLst>
          </p:nvPr>
        </p:nvCxnSpPr>
        <p:spPr>
          <a:xfrm flipH="1">
            <a:off x="919227" y="4003869"/>
            <a:ext cx="35599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0" name="图片占位符 19"/>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23088" b="23088"/>
          <a:stretch>
            <a:fillRect/>
          </a:stretch>
        </p:blipFill>
        <p:spPr>
          <a:xfrm>
            <a:off x="4966970" y="1441450"/>
            <a:ext cx="3850640" cy="2701925"/>
          </a:xfrm>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par>
                                <p:cTn id="19" presetID="3"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3" name="矩形 2"/>
          <p:cNvSpPr/>
          <p:nvPr/>
        </p:nvSpPr>
        <p:spPr>
          <a:xfrm>
            <a:off x="0" y="3927944"/>
            <a:ext cx="9144000" cy="12155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30" y="655320"/>
            <a:ext cx="2999105" cy="4496435"/>
          </a:xfrm>
          <a:prstGeom prst="rect">
            <a:avLst/>
          </a:prstGeom>
        </p:spPr>
      </p:pic>
      <p:sp>
        <p:nvSpPr>
          <p:cNvPr id="32" name="矩形: 圆角 31"/>
          <p:cNvSpPr/>
          <p:nvPr/>
        </p:nvSpPr>
        <p:spPr>
          <a:xfrm>
            <a:off x="2959100" y="1719580"/>
            <a:ext cx="5360670" cy="2520950"/>
          </a:xfrm>
          <a:prstGeom prst="roundRect">
            <a:avLst>
              <a:gd name="adj" fmla="val 16126"/>
            </a:avLst>
          </a:prstGeom>
          <a:solidFill>
            <a:schemeClr val="bg1"/>
          </a:solidFill>
          <a:ln>
            <a:noFill/>
          </a:ln>
          <a:effectLst>
            <a:outerShdw blurRad="673100" dist="190500" dir="5400000" sx="96000" sy="96000" algn="t" rotWithShape="0">
              <a:srgbClr val="072B83">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608445" y="307160"/>
            <a:ext cx="247156" cy="244814"/>
            <a:chOff x="2624010" y="201688"/>
            <a:chExt cx="247156" cy="244814"/>
          </a:xfrm>
          <a:solidFill>
            <a:schemeClr val="bg1"/>
          </a:solidFill>
        </p:grpSpPr>
        <p:sp>
          <p:nvSpPr>
            <p:cNvPr id="6" name="椭圆 5"/>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椭圆 15"/>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21" name="矩形 20"/>
          <p:cNvSpPr/>
          <p:nvPr/>
        </p:nvSpPr>
        <p:spPr>
          <a:xfrm>
            <a:off x="215900" y="154940"/>
            <a:ext cx="619569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政策八：</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支持跨境电商金融外汇管理服务</a:t>
            </a:r>
          </a:p>
        </p:txBody>
      </p:sp>
      <p:sp>
        <p:nvSpPr>
          <p:cNvPr id="22" name="文本框 21"/>
          <p:cNvSpPr txBox="1"/>
          <p:nvPr/>
        </p:nvSpPr>
        <p:spPr>
          <a:xfrm>
            <a:off x="215900" y="627380"/>
            <a:ext cx="5567045"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 cross-border e-commerce financial foreign exchange management services</a:t>
            </a:r>
          </a:p>
        </p:txBody>
      </p:sp>
      <p:sp>
        <p:nvSpPr>
          <p:cNvPr id="23" name="矩形 22"/>
          <p:cNvSpPr/>
          <p:nvPr/>
        </p:nvSpPr>
        <p:spPr>
          <a:xfrm>
            <a:off x="3275330" y="2108200"/>
            <a:ext cx="4727575" cy="159131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支持引进第三方跨境支付企业，鼓励具备《支付业务许可证》的第三方跨境支付企业落户拉萨，为跨境电子商务企业提供结算服务。鼓励金融机构创新开展跨境电商投融资服务，开发创新信贷产品，运用电商供应链物流、资金流等信息，开展应收账款融资、保兑仓融资、融通仓融资等金融产品创新。</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linds(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7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36" name="任意多边形: 形状 35"/>
          <p:cNvSpPr/>
          <p:nvPr/>
        </p:nvSpPr>
        <p:spPr>
          <a:xfrm>
            <a:off x="4406909" y="2309113"/>
            <a:ext cx="4700402" cy="2834387"/>
          </a:xfrm>
          <a:custGeom>
            <a:avLst/>
            <a:gdLst>
              <a:gd name="connsiteX0" fmla="*/ 2350201 w 4700402"/>
              <a:gd name="connsiteY0" fmla="*/ 0 h 2834387"/>
              <a:gd name="connsiteX1" fmla="*/ 4700402 w 4700402"/>
              <a:gd name="connsiteY1" fmla="*/ 2350201 h 2834387"/>
              <a:gd name="connsiteX2" fmla="*/ 4652654 w 4700402"/>
              <a:gd name="connsiteY2" fmla="*/ 2823849 h 2834387"/>
              <a:gd name="connsiteX3" fmla="*/ 4649945 w 4700402"/>
              <a:gd name="connsiteY3" fmla="*/ 2834387 h 2834387"/>
              <a:gd name="connsiteX4" fmla="*/ 50458 w 4700402"/>
              <a:gd name="connsiteY4" fmla="*/ 2834387 h 2834387"/>
              <a:gd name="connsiteX5" fmla="*/ 47748 w 4700402"/>
              <a:gd name="connsiteY5" fmla="*/ 2823849 h 2834387"/>
              <a:gd name="connsiteX6" fmla="*/ 0 w 4700402"/>
              <a:gd name="connsiteY6" fmla="*/ 2350201 h 2834387"/>
              <a:gd name="connsiteX7" fmla="*/ 2350201 w 4700402"/>
              <a:gd name="connsiteY7" fmla="*/ 0 h 28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0402" h="2834387">
                <a:moveTo>
                  <a:pt x="2350201" y="0"/>
                </a:moveTo>
                <a:cubicBezTo>
                  <a:pt x="3648181" y="0"/>
                  <a:pt x="4700402" y="1052221"/>
                  <a:pt x="4700402" y="2350201"/>
                </a:cubicBezTo>
                <a:cubicBezTo>
                  <a:pt x="4700402" y="2512449"/>
                  <a:pt x="4683961" y="2670856"/>
                  <a:pt x="4652654" y="2823849"/>
                </a:cubicBezTo>
                <a:lnTo>
                  <a:pt x="4649945" y="2834387"/>
                </a:lnTo>
                <a:lnTo>
                  <a:pt x="50458" y="2834387"/>
                </a:lnTo>
                <a:lnTo>
                  <a:pt x="47748" y="2823849"/>
                </a:lnTo>
                <a:cubicBezTo>
                  <a:pt x="16441" y="2670856"/>
                  <a:pt x="0" y="2512449"/>
                  <a:pt x="0" y="2350201"/>
                </a:cubicBezTo>
                <a:cubicBezTo>
                  <a:pt x="0" y="1052221"/>
                  <a:pt x="1052221" y="0"/>
                  <a:pt x="2350201" y="0"/>
                </a:cubicBezTo>
                <a:close/>
              </a:path>
            </a:pathLst>
          </a:custGeom>
          <a:noFill/>
          <a:ln w="3175">
            <a:solidFill>
              <a:srgbClr val="8DB7D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a:latin typeface="微软雅黑" panose="020B0503020204020204" charset="-122"/>
              <a:ea typeface="微软雅黑" panose="020B0503020204020204" charset="-122"/>
            </a:endParaRPr>
          </a:p>
        </p:txBody>
      </p:sp>
      <p:sp>
        <p:nvSpPr>
          <p:cNvPr id="34" name="任意多边形: 形状 33"/>
          <p:cNvSpPr/>
          <p:nvPr/>
        </p:nvSpPr>
        <p:spPr>
          <a:xfrm>
            <a:off x="4453129" y="2388450"/>
            <a:ext cx="4541728" cy="2755051"/>
          </a:xfrm>
          <a:custGeom>
            <a:avLst/>
            <a:gdLst>
              <a:gd name="connsiteX0" fmla="*/ 2270864 w 4541728"/>
              <a:gd name="connsiteY0" fmla="*/ 0 h 2755051"/>
              <a:gd name="connsiteX1" fmla="*/ 4541728 w 4541728"/>
              <a:gd name="connsiteY1" fmla="*/ 2270864 h 2755051"/>
              <a:gd name="connsiteX2" fmla="*/ 4495592 w 4541728"/>
              <a:gd name="connsiteY2" fmla="*/ 2728523 h 2755051"/>
              <a:gd name="connsiteX3" fmla="*/ 4488771 w 4541728"/>
              <a:gd name="connsiteY3" fmla="*/ 2755051 h 2755051"/>
              <a:gd name="connsiteX4" fmla="*/ 3640423 w 4541728"/>
              <a:gd name="connsiteY4" fmla="*/ 2755051 h 2755051"/>
              <a:gd name="connsiteX5" fmla="*/ 3659398 w 4541728"/>
              <a:gd name="connsiteY5" fmla="*/ 2703209 h 2755051"/>
              <a:gd name="connsiteX6" fmla="*/ 3724762 w 4541728"/>
              <a:gd name="connsiteY6" fmla="*/ 2270864 h 2755051"/>
              <a:gd name="connsiteX7" fmla="*/ 2270864 w 4541728"/>
              <a:gd name="connsiteY7" fmla="*/ 816966 h 2755051"/>
              <a:gd name="connsiteX8" fmla="*/ 816966 w 4541728"/>
              <a:gd name="connsiteY8" fmla="*/ 2270864 h 2755051"/>
              <a:gd name="connsiteX9" fmla="*/ 882331 w 4541728"/>
              <a:gd name="connsiteY9" fmla="*/ 2703209 h 2755051"/>
              <a:gd name="connsiteX10" fmla="*/ 901305 w 4541728"/>
              <a:gd name="connsiteY10" fmla="*/ 2755051 h 2755051"/>
              <a:gd name="connsiteX11" fmla="*/ 52957 w 4541728"/>
              <a:gd name="connsiteY11" fmla="*/ 2755051 h 2755051"/>
              <a:gd name="connsiteX12" fmla="*/ 46136 w 4541728"/>
              <a:gd name="connsiteY12" fmla="*/ 2728523 h 2755051"/>
              <a:gd name="connsiteX13" fmla="*/ 0 w 4541728"/>
              <a:gd name="connsiteY13" fmla="*/ 2270864 h 2755051"/>
              <a:gd name="connsiteX14" fmla="*/ 2270864 w 4541728"/>
              <a:gd name="connsiteY14" fmla="*/ 0 h 275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1728" h="2755051">
                <a:moveTo>
                  <a:pt x="2270864" y="0"/>
                </a:moveTo>
                <a:cubicBezTo>
                  <a:pt x="3525028" y="0"/>
                  <a:pt x="4541728" y="1016700"/>
                  <a:pt x="4541728" y="2270864"/>
                </a:cubicBezTo>
                <a:cubicBezTo>
                  <a:pt x="4541728" y="2427635"/>
                  <a:pt x="4525842" y="2580695"/>
                  <a:pt x="4495592" y="2728523"/>
                </a:cubicBezTo>
                <a:lnTo>
                  <a:pt x="4488771" y="2755051"/>
                </a:lnTo>
                <a:lnTo>
                  <a:pt x="3640423" y="2755051"/>
                </a:lnTo>
                <a:lnTo>
                  <a:pt x="3659398" y="2703209"/>
                </a:lnTo>
                <a:cubicBezTo>
                  <a:pt x="3701878" y="2566632"/>
                  <a:pt x="3724762" y="2421420"/>
                  <a:pt x="3724762" y="2270864"/>
                </a:cubicBezTo>
                <a:cubicBezTo>
                  <a:pt x="3724762" y="1467898"/>
                  <a:pt x="3073830" y="816966"/>
                  <a:pt x="2270864" y="816966"/>
                </a:cubicBezTo>
                <a:cubicBezTo>
                  <a:pt x="1467898" y="816966"/>
                  <a:pt x="816966" y="1467898"/>
                  <a:pt x="816966" y="2270864"/>
                </a:cubicBezTo>
                <a:cubicBezTo>
                  <a:pt x="816966" y="2421420"/>
                  <a:pt x="839851" y="2566632"/>
                  <a:pt x="882331" y="2703209"/>
                </a:cubicBezTo>
                <a:lnTo>
                  <a:pt x="901305" y="2755051"/>
                </a:lnTo>
                <a:lnTo>
                  <a:pt x="52957" y="2755051"/>
                </a:lnTo>
                <a:lnTo>
                  <a:pt x="46136" y="2728523"/>
                </a:lnTo>
                <a:cubicBezTo>
                  <a:pt x="15886" y="2580695"/>
                  <a:pt x="0" y="2427635"/>
                  <a:pt x="0" y="2270864"/>
                </a:cubicBezTo>
                <a:cubicBezTo>
                  <a:pt x="0" y="1016700"/>
                  <a:pt x="1016700" y="0"/>
                  <a:pt x="2270864" y="0"/>
                </a:cubicBezTo>
                <a:close/>
              </a:path>
            </a:pathLst>
          </a:custGeom>
          <a:gradFill flip="none" rotWithShape="1">
            <a:gsLst>
              <a:gs pos="9000">
                <a:srgbClr val="8DB7D7">
                  <a:alpha val="0"/>
                </a:srgbClr>
              </a:gs>
              <a:gs pos="70000">
                <a:srgbClr val="5594C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1201" y="0"/>
            <a:ext cx="3430715" cy="5143500"/>
          </a:xfrm>
          <a:prstGeom prst="rect">
            <a:avLst/>
          </a:prstGeom>
        </p:spPr>
      </p:pic>
      <p:sp>
        <p:nvSpPr>
          <p:cNvPr id="13" name="矩形 12"/>
          <p:cNvSpPr/>
          <p:nvPr>
            <p:custDataLst>
              <p:tags r:id="rId1"/>
            </p:custDataLst>
          </p:nvPr>
        </p:nvSpPr>
        <p:spPr>
          <a:xfrm>
            <a:off x="2820035" y="2750185"/>
            <a:ext cx="261302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拉萨市支持政策</a:t>
            </a:r>
          </a:p>
        </p:txBody>
      </p:sp>
      <p:sp>
        <p:nvSpPr>
          <p:cNvPr id="14" name="文本框 13"/>
          <p:cNvSpPr txBox="1"/>
          <p:nvPr>
            <p:custDataLst>
              <p:tags r:id="rId2"/>
            </p:custDataLst>
          </p:nvPr>
        </p:nvSpPr>
        <p:spPr>
          <a:xfrm>
            <a:off x="2907701" y="3201499"/>
            <a:ext cx="1660489" cy="229870"/>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lvl="0" algn="l">
              <a:buClrTx/>
              <a:buSzTx/>
              <a:buFontTx/>
            </a:pPr>
            <a:r>
              <a:rPr lang="en-US" altLang="zh-CN" sz="600" i="0">
                <a:solidFill>
                  <a:schemeClr val="accent1">
                    <a:lumMod val="75000"/>
                  </a:schemeClr>
                </a:solidFill>
                <a:effectLst/>
                <a:latin typeface="微软雅黑" panose="020B0503020204020204" charset="-122"/>
                <a:ea typeface="微软雅黑" panose="020B0503020204020204" charset="-122"/>
                <a:sym typeface="+mn-ea"/>
              </a:rPr>
              <a:t>Lhasa City Support Policy</a:t>
            </a:r>
          </a:p>
        </p:txBody>
      </p:sp>
      <p:sp>
        <p:nvSpPr>
          <p:cNvPr id="15" name="矩形 14"/>
          <p:cNvSpPr/>
          <p:nvPr>
            <p:custDataLst>
              <p:tags r:id="rId3"/>
            </p:custDataLst>
          </p:nvPr>
        </p:nvSpPr>
        <p:spPr>
          <a:xfrm>
            <a:off x="2820035" y="1772920"/>
            <a:ext cx="290385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跨境电商基本概念</a:t>
            </a:r>
          </a:p>
        </p:txBody>
      </p:sp>
      <p:sp>
        <p:nvSpPr>
          <p:cNvPr id="16" name="文本框 15"/>
          <p:cNvSpPr txBox="1"/>
          <p:nvPr>
            <p:custDataLst>
              <p:tags r:id="rId4"/>
            </p:custDataLst>
          </p:nvPr>
        </p:nvSpPr>
        <p:spPr>
          <a:xfrm>
            <a:off x="2870200" y="2195830"/>
            <a:ext cx="2437765" cy="19240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lvl="0" algn="l">
              <a:buClrTx/>
              <a:buSzTx/>
              <a:buFontTx/>
            </a:pPr>
            <a:r>
              <a:rPr lang="en-US" altLang="zh-CN" sz="600" i="0">
                <a:solidFill>
                  <a:schemeClr val="accent1">
                    <a:lumMod val="75000"/>
                  </a:schemeClr>
                </a:solidFill>
                <a:effectLst/>
                <a:latin typeface="微软雅黑" panose="020B0503020204020204" charset="-122"/>
                <a:ea typeface="微软雅黑" panose="020B0503020204020204" charset="-122"/>
                <a:sym typeface="+mn-ea"/>
              </a:rPr>
              <a:t>Basic concepts of cross-border e-commerce</a:t>
            </a:r>
          </a:p>
        </p:txBody>
      </p:sp>
      <p:sp>
        <p:nvSpPr>
          <p:cNvPr id="20" name="矩形 19"/>
          <p:cNvSpPr/>
          <p:nvPr>
            <p:custDataLst>
              <p:tags r:id="rId5"/>
            </p:custDataLst>
          </p:nvPr>
        </p:nvSpPr>
        <p:spPr bwMode="auto">
          <a:xfrm>
            <a:off x="2198618" y="1738624"/>
            <a:ext cx="671617" cy="565150"/>
          </a:xfrm>
          <a:prstGeom prst="rect">
            <a:avLst/>
          </a:prstGeom>
          <a:noFill/>
        </p:spPr>
        <p:txBody>
          <a:bodyPr wrap="square">
            <a:spAutoFit/>
            <a:scene3d>
              <a:camera prst="orthographicFront"/>
              <a:lightRig rig="contrasting" dir="t">
                <a:rot lat="0" lon="0" rev="21594000"/>
              </a:lightRig>
            </a:scene3d>
          </a:bodyPr>
          <a:lstStyle/>
          <a:p>
            <a:pPr algn="ctr" defTabSz="914400">
              <a:lnSpc>
                <a:spcPct val="110000"/>
              </a:lnSpc>
            </a:pPr>
            <a:r>
              <a:rPr lang="en-US" altLang="zh-CN" sz="2800" b="1" kern="0">
                <a:ln w="9525">
                  <a:noFill/>
                </a:ln>
                <a:solidFill>
                  <a:schemeClr val="accent1">
                    <a:lumMod val="75000"/>
                  </a:schemeClr>
                </a:solidFill>
                <a:latin typeface="微软雅黑" panose="020B0503020204020204" charset="-122"/>
                <a:ea typeface="微软雅黑" panose="020B0503020204020204" charset="-122"/>
                <a:sym typeface="思源黑体 CN Normal" panose="020B0400000000000000" charset="-122"/>
              </a:rPr>
              <a:t>01</a:t>
            </a:r>
          </a:p>
        </p:txBody>
      </p:sp>
      <p:sp>
        <p:nvSpPr>
          <p:cNvPr id="21" name="矩形 20"/>
          <p:cNvSpPr/>
          <p:nvPr>
            <p:custDataLst>
              <p:tags r:id="rId6"/>
            </p:custDataLst>
          </p:nvPr>
        </p:nvSpPr>
        <p:spPr bwMode="auto">
          <a:xfrm>
            <a:off x="2198618" y="2716682"/>
            <a:ext cx="671617" cy="565150"/>
          </a:xfrm>
          <a:prstGeom prst="rect">
            <a:avLst/>
          </a:prstGeom>
          <a:noFill/>
        </p:spPr>
        <p:txBody>
          <a:bodyPr wrap="square">
            <a:spAutoFit/>
            <a:scene3d>
              <a:camera prst="orthographicFront"/>
              <a:lightRig rig="contrasting" dir="t">
                <a:rot lat="0" lon="0" rev="21594000"/>
              </a:lightRig>
            </a:scene3d>
          </a:bodyPr>
          <a:lstStyle/>
          <a:p>
            <a:pPr algn="ctr" defTabSz="914400">
              <a:lnSpc>
                <a:spcPct val="110000"/>
              </a:lnSpc>
            </a:pPr>
            <a:r>
              <a:rPr lang="en-US" altLang="zh-CN" sz="2800" b="1" kern="0">
                <a:ln w="9525">
                  <a:noFill/>
                </a:ln>
                <a:solidFill>
                  <a:schemeClr val="accent1">
                    <a:lumMod val="75000"/>
                  </a:schemeClr>
                </a:solidFill>
                <a:latin typeface="微软雅黑" panose="020B0503020204020204" charset="-122"/>
                <a:ea typeface="微软雅黑" panose="020B0503020204020204" charset="-122"/>
                <a:sym typeface="思源黑体 CN Normal" panose="020B0400000000000000" charset="-122"/>
              </a:rPr>
              <a:t>02</a:t>
            </a:r>
          </a:p>
        </p:txBody>
      </p:sp>
      <p:sp>
        <p:nvSpPr>
          <p:cNvPr id="23" name="文本框 22"/>
          <p:cNvSpPr txBox="1"/>
          <p:nvPr/>
        </p:nvSpPr>
        <p:spPr>
          <a:xfrm rot="16200000">
            <a:off x="-1472695" y="2261425"/>
            <a:ext cx="3794148" cy="785728"/>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flip="none" rotWithShape="1">
                  <a:gsLst>
                    <a:gs pos="51000">
                      <a:schemeClr val="bg1">
                        <a:alpha val="98000"/>
                      </a:schemeClr>
                    </a:gs>
                    <a:gs pos="100000">
                      <a:srgbClr val="8DB7D7"/>
                    </a:gs>
                  </a:gsLst>
                  <a:lin ang="5400000" scaled="1"/>
                  <a:tileRect/>
                </a:gradFill>
                <a:effectLst>
                  <a:outerShdw blurRad="127000" dist="127000" dir="2700000" algn="tl" rotWithShape="0">
                    <a:srgbClr val="5594C3">
                      <a:alpha val="9804"/>
                    </a:srgbClr>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r>
              <a:rPr lang="en-US" altLang="zh-CN" sz="4400">
                <a:gradFill flip="none" rotWithShape="1">
                  <a:gsLst>
                    <a:gs pos="0">
                      <a:schemeClr val="bg1">
                        <a:alpha val="98000"/>
                      </a:schemeClr>
                    </a:gs>
                    <a:gs pos="100000">
                      <a:schemeClr val="bg1">
                        <a:alpha val="0"/>
                      </a:schemeClr>
                    </a:gs>
                  </a:gsLst>
                  <a:lin ang="5400000" scaled="1"/>
                  <a:tileRect/>
                </a:gradFill>
                <a:latin typeface="微软雅黑" panose="020B0503020204020204" charset="-122"/>
                <a:ea typeface="微软雅黑" panose="020B0503020204020204" charset="-122"/>
              </a:rPr>
              <a:t>CONTENTS</a:t>
            </a:r>
          </a:p>
        </p:txBody>
      </p:sp>
      <p:sp>
        <p:nvSpPr>
          <p:cNvPr id="25" name="文本框 24"/>
          <p:cNvSpPr txBox="1"/>
          <p:nvPr>
            <p:custDataLst>
              <p:tags r:id="rId7"/>
            </p:custDataLst>
          </p:nvPr>
        </p:nvSpPr>
        <p:spPr>
          <a:xfrm>
            <a:off x="647898" y="1625023"/>
            <a:ext cx="982169" cy="1004570"/>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r>
              <a:rPr lang="zh-CN" altLang="en-US" sz="5400" b="1">
                <a:gradFill flip="none" rotWithShape="1">
                  <a:gsLst>
                    <a:gs pos="0">
                      <a:schemeClr val="accent1">
                        <a:lumMod val="75000"/>
                      </a:schemeClr>
                    </a:gs>
                    <a:gs pos="100000">
                      <a:srgbClr val="5594C3"/>
                    </a:gs>
                  </a:gsLst>
                  <a:lin ang="13500000" scaled="1"/>
                  <a:tileRect/>
                </a:gradFill>
                <a:effectLst/>
                <a:latin typeface="微软雅黑" panose="020B0503020204020204" charset="-122"/>
                <a:ea typeface="微软雅黑" panose="020B0503020204020204" charset="-122"/>
              </a:rPr>
              <a:t>目</a:t>
            </a:r>
          </a:p>
        </p:txBody>
      </p:sp>
      <p:sp>
        <p:nvSpPr>
          <p:cNvPr id="26" name="文本框 25"/>
          <p:cNvSpPr txBox="1"/>
          <p:nvPr>
            <p:custDataLst>
              <p:tags r:id="rId8"/>
            </p:custDataLst>
          </p:nvPr>
        </p:nvSpPr>
        <p:spPr>
          <a:xfrm>
            <a:off x="1008051" y="2311886"/>
            <a:ext cx="982169" cy="1004570"/>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r>
              <a:rPr lang="zh-CN" altLang="en-US" sz="5400" b="1">
                <a:gradFill flip="none" rotWithShape="1">
                  <a:gsLst>
                    <a:gs pos="0">
                      <a:schemeClr val="accent1">
                        <a:lumMod val="75000"/>
                      </a:schemeClr>
                    </a:gs>
                    <a:gs pos="100000">
                      <a:srgbClr val="5594C3"/>
                    </a:gs>
                  </a:gsLst>
                  <a:lin ang="13500000" scaled="1"/>
                  <a:tileRect/>
                </a:gradFill>
                <a:effectLst/>
                <a:latin typeface="微软雅黑" panose="020B0503020204020204" charset="-122"/>
                <a:ea typeface="微软雅黑" panose="020B0503020204020204" charset="-122"/>
              </a:rPr>
              <a:t>录</a:t>
            </a:r>
          </a:p>
        </p:txBody>
      </p:sp>
      <p:sp>
        <p:nvSpPr>
          <p:cNvPr id="27" name="文本框 26"/>
          <p:cNvSpPr txBox="1"/>
          <p:nvPr>
            <p:custDataLst>
              <p:tags r:id="rId9"/>
            </p:custDataLst>
          </p:nvPr>
        </p:nvSpPr>
        <p:spPr>
          <a:xfrm>
            <a:off x="1062404" y="3165999"/>
            <a:ext cx="1032403" cy="265650"/>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6000" b="0" i="1" u="none" strike="noStrike" kern="0" cap="none" spc="0" normalizeH="0" baseline="0">
                <a:ln w="9525">
                  <a:noFill/>
                </a:ln>
                <a:gradFill flip="none" rotWithShape="1">
                  <a:gsLst>
                    <a:gs pos="0">
                      <a:schemeClr val="accent1">
                        <a:lumMod val="75000"/>
                      </a:schemeClr>
                    </a:gs>
                    <a:gs pos="100000">
                      <a:srgbClr val="5594C3"/>
                    </a:gs>
                  </a:gsLst>
                  <a:lin ang="13500000" scaled="1"/>
                  <a:tileRect/>
                </a:gra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r>
              <a:rPr lang="en-US" altLang="zh-CN" sz="1100">
                <a:latin typeface="微软雅黑" panose="020B0503020204020204" charset="-122"/>
                <a:ea typeface="微软雅黑" panose="020B0503020204020204" charset="-122"/>
              </a:rPr>
              <a:t>CONTENTS</a:t>
            </a:r>
          </a:p>
        </p:txBody>
      </p:sp>
      <p:grpSp>
        <p:nvGrpSpPr>
          <p:cNvPr id="3" name="组合 2"/>
          <p:cNvGrpSpPr/>
          <p:nvPr/>
        </p:nvGrpSpPr>
        <p:grpSpPr>
          <a:xfrm>
            <a:off x="8608445" y="307160"/>
            <a:ext cx="247156" cy="244814"/>
            <a:chOff x="2624010" y="201688"/>
            <a:chExt cx="247156" cy="244814"/>
          </a:xfrm>
          <a:solidFill>
            <a:schemeClr val="bg1"/>
          </a:solidFill>
        </p:grpSpPr>
        <p:sp>
          <p:nvSpPr>
            <p:cNvPr id="5" name="椭圆 4"/>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7" name="椭圆 6"/>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8" name="椭圆 7"/>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4" name="椭圆 23"/>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8" name="椭圆 27"/>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9" name="椭圆 28"/>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30" name="椭圆 29"/>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31" name="椭圆 30"/>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32" name="椭圆 31"/>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21" name="矩形: 圆角 20"/>
          <p:cNvSpPr/>
          <p:nvPr>
            <p:custDataLst>
              <p:tags r:id="rId1"/>
            </p:custDataLst>
          </p:nvPr>
        </p:nvSpPr>
        <p:spPr>
          <a:xfrm>
            <a:off x="574040" y="1647825"/>
            <a:ext cx="4596130" cy="2470785"/>
          </a:xfrm>
          <a:prstGeom prst="roundRect">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占位符 10"/>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21897" r="21897"/>
          <a:stretch>
            <a:fillRect/>
          </a:stretch>
        </p:blipFill>
        <p:spPr/>
      </p:pic>
      <p:grpSp>
        <p:nvGrpSpPr>
          <p:cNvPr id="22" name="组合 21"/>
          <p:cNvGrpSpPr/>
          <p:nvPr/>
        </p:nvGrpSpPr>
        <p:grpSpPr>
          <a:xfrm>
            <a:off x="8608445" y="307160"/>
            <a:ext cx="247156" cy="244814"/>
            <a:chOff x="2624010" y="201688"/>
            <a:chExt cx="247156" cy="244814"/>
          </a:xfrm>
          <a:solidFill>
            <a:schemeClr val="bg1"/>
          </a:solidFill>
        </p:grpSpPr>
        <p:sp>
          <p:nvSpPr>
            <p:cNvPr id="23" name="椭圆 22"/>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椭圆 2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椭圆 2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椭圆 2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椭圆 27"/>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 name="矩形 2"/>
          <p:cNvSpPr/>
          <p:nvPr/>
        </p:nvSpPr>
        <p:spPr>
          <a:xfrm>
            <a:off x="215900" y="154940"/>
            <a:ext cx="455485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政策九：</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支持跨境电商人才培训</a:t>
            </a:r>
          </a:p>
        </p:txBody>
      </p:sp>
      <p:sp>
        <p:nvSpPr>
          <p:cNvPr id="4" name="文本框 3"/>
          <p:cNvSpPr txBox="1"/>
          <p:nvPr/>
        </p:nvSpPr>
        <p:spPr>
          <a:xfrm>
            <a:off x="215900" y="627380"/>
            <a:ext cx="435610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 cross-border e-commerce talent training</a:t>
            </a:r>
          </a:p>
        </p:txBody>
      </p:sp>
      <p:sp>
        <p:nvSpPr>
          <p:cNvPr id="6" name="矩形 5"/>
          <p:cNvSpPr/>
          <p:nvPr/>
        </p:nvSpPr>
        <p:spPr>
          <a:xfrm>
            <a:off x="765175" y="2051050"/>
            <a:ext cx="4213225" cy="159131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bg1"/>
                </a:solidFill>
                <a:latin typeface="微软雅黑" panose="020B0503020204020204" charset="-122"/>
                <a:ea typeface="微软雅黑" panose="020B0503020204020204" charset="-122"/>
                <a:cs typeface="微软雅黑" panose="020B0503020204020204" charset="-122"/>
              </a:rPr>
              <a:t>对开展跨境电子商务人才培训的培训机构，每培训班次不低于3天，且每班次不少于10人的，按照实际发生的年培训费用给予不超过30%的资金扶持，最高不超过10万元。对政府部门举办的跨境电商培训交流等活动给予全额支持。</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5" name="矩形 4"/>
          <p:cNvSpPr/>
          <p:nvPr/>
        </p:nvSpPr>
        <p:spPr>
          <a:xfrm>
            <a:off x="215900" y="154940"/>
            <a:ext cx="594677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政策十：</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支持跨境电商综合服务平台运营</a:t>
            </a:r>
          </a:p>
        </p:txBody>
      </p:sp>
      <p:sp>
        <p:nvSpPr>
          <p:cNvPr id="2" name="文本框 1"/>
          <p:cNvSpPr txBox="1"/>
          <p:nvPr/>
        </p:nvSpPr>
        <p:spPr>
          <a:xfrm>
            <a:off x="215900" y="627380"/>
            <a:ext cx="554482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Support the operation of cross-border e-commerce comprehensive service platforms</a:t>
            </a:r>
          </a:p>
        </p:txBody>
      </p:sp>
      <p:sp>
        <p:nvSpPr>
          <p:cNvPr id="8" name="矩形 7"/>
          <p:cNvSpPr/>
          <p:nvPr/>
        </p:nvSpPr>
        <p:spPr>
          <a:xfrm>
            <a:off x="584200" y="2446655"/>
            <a:ext cx="4230370" cy="737235"/>
          </a:xfrm>
          <a:prstGeom prst="rect">
            <a:avLst/>
          </a:prstGeom>
        </p:spPr>
        <p:txBody>
          <a:bodyPr wrap="square">
            <a:spAutoFit/>
          </a:bodyPr>
          <a:lstStyle/>
          <a:p>
            <a:pPr indent="355600" fontAlgn="auto">
              <a:lnSpc>
                <a:spcPct val="150000"/>
              </a:lnSpc>
              <a:extLst>
                <a:ext uri="{35155182-B16C-46BC-9424-99874614C6A1}">
                  <wpsdc:indentchars xmlns:wpsdc="http://www.wps.cn/officeDocument/2017/drawingmlCustomData" xmlns="" val="200" checksum="3837665281"/>
                </a:ext>
              </a:extLst>
            </a:pPr>
            <a:r>
              <a:rPr lang="zh-CN" altLang="en-US" sz="1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对拉萨跨境电商综合服务平台运营费用按照运维费用的50%给予扶持，最高不超过50万元。</a:t>
            </a:r>
          </a:p>
        </p:txBody>
      </p:sp>
      <p:cxnSp>
        <p:nvCxnSpPr>
          <p:cNvPr id="22" name="直接连接符 21"/>
          <p:cNvCxnSpPr/>
          <p:nvPr>
            <p:custDataLst>
              <p:tags r:id="rId1"/>
            </p:custDataLst>
          </p:nvPr>
        </p:nvCxnSpPr>
        <p:spPr>
          <a:xfrm flipH="1">
            <a:off x="919227" y="4003869"/>
            <a:ext cx="35599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0" name="图片占位符 19"/>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23088" b="23088"/>
          <a:stretch>
            <a:fillRect/>
          </a:stretch>
        </p:blipFill>
        <p:spPr>
          <a:xfrm>
            <a:off x="4966970" y="1441450"/>
            <a:ext cx="3850640" cy="2701925"/>
          </a:xfrm>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par>
                                <p:cTn id="19" presetID="3"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本框 3"/>
          <p:cNvSpPr txBox="1"/>
          <p:nvPr/>
        </p:nvSpPr>
        <p:spPr>
          <a:xfrm>
            <a:off x="1262063" y="64294"/>
            <a:ext cx="6569869" cy="4661535"/>
          </a:xfrm>
          <a:prstGeom prst="rect">
            <a:avLst/>
          </a:prstGeom>
          <a:noFill/>
          <a:ln w="9525">
            <a:noFill/>
          </a:ln>
        </p:spPr>
        <p:txBody>
          <a:bodyPr wrap="square" anchor="t" anchorCtr="0">
            <a:spAutoFit/>
          </a:bodyPr>
          <a:lstStyle/>
          <a:p>
            <a:pPr marL="342900" indent="-342900" algn="ctr">
              <a:buSzTx/>
            </a:pPr>
            <a:r>
              <a:rPr lang="zh-CN" altLang="zh-CN">
                <a:latin typeface="方正黑体_GBK" panose="02000000000000000000" charset="-122"/>
                <a:ea typeface="方正黑体_GBK" panose="02000000000000000000" charset="-122"/>
                <a:sym typeface="Arial" panose="02080604020202020204" pitchFamily="34" charset="0"/>
              </a:rPr>
              <a:t>申报时间及申报流程</a:t>
            </a:r>
          </a:p>
          <a:p>
            <a:pPr marL="342900" indent="-342900">
              <a:buSzTx/>
            </a:pPr>
            <a:endParaRPr lang="zh-CN"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zh-CN" altLang="zh-CN">
                <a:latin typeface="方正黑体_GBK" panose="02000000000000000000" charset="-122"/>
                <a:ea typeface="方正黑体_GBK" panose="02000000000000000000" charset="-122"/>
                <a:sym typeface="Arial" panose="02080604020202020204" pitchFamily="34" charset="0"/>
              </a:rPr>
              <a:t>（一）申报时间</a:t>
            </a:r>
          </a:p>
          <a:p>
            <a:pPr marL="342900" indent="-342900">
              <a:buSzTx/>
            </a:pPr>
            <a:r>
              <a:rPr lang="zh-CN" altLang="zh-CN">
                <a:latin typeface="方正黑体_GBK" panose="02000000000000000000" charset="-122"/>
                <a:ea typeface="方正黑体_GBK" panose="02000000000000000000" charset="-122"/>
                <a:sym typeface="Arial" panose="02080604020202020204" pitchFamily="34" charset="0"/>
              </a:rPr>
              <a:t>具体申报通知由市商务局每年下发至各县区、园区商务主管部门。</a:t>
            </a:r>
          </a:p>
          <a:p>
            <a:pPr marL="342900" indent="-342900">
              <a:buSzTx/>
            </a:pPr>
            <a:endParaRPr lang="zh-CN"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zh-CN" altLang="zh-CN">
                <a:latin typeface="方正黑体_GBK" panose="02000000000000000000" charset="-122"/>
                <a:ea typeface="方正黑体_GBK" panose="02000000000000000000" charset="-122"/>
                <a:sym typeface="Arial" panose="02080604020202020204" pitchFamily="34" charset="0"/>
              </a:rPr>
              <a:t>（二）申报程序</a:t>
            </a:r>
          </a:p>
          <a:p>
            <a:pPr marL="342900" indent="-342900">
              <a:buSzTx/>
            </a:pPr>
            <a:r>
              <a:rPr lang="en-US" altLang="zh-CN">
                <a:latin typeface="方正黑体_GBK" panose="02000000000000000000" charset="-122"/>
                <a:ea typeface="方正黑体_GBK" panose="02000000000000000000" charset="-122"/>
                <a:sym typeface="Arial" panose="02080604020202020204" pitchFamily="34" charset="0"/>
              </a:rPr>
              <a:t>1.</a:t>
            </a:r>
            <a:r>
              <a:rPr lang="zh-CN" altLang="zh-CN">
                <a:latin typeface="方正黑体_GBK" panose="02000000000000000000" charset="-122"/>
                <a:ea typeface="方正黑体_GBK" panose="02000000000000000000" charset="-122"/>
                <a:sym typeface="Arial" panose="02080604020202020204" pitchFamily="34" charset="0"/>
              </a:rPr>
              <a:t>项目申报。申报单位向项目</a:t>
            </a:r>
            <a:r>
              <a:rPr lang="en-US" altLang="zh-CN">
                <a:solidFill>
                  <a:srgbClr val="FF0000"/>
                </a:solidFill>
                <a:latin typeface="方正黑体_GBK" panose="02000000000000000000" charset="-122"/>
                <a:ea typeface="方正黑体_GBK" panose="02000000000000000000" charset="-122"/>
                <a:sym typeface="Arial" panose="02080604020202020204" pitchFamily="34" charset="0"/>
              </a:rPr>
              <a:t>所在县（区）、园区商务主管部门</a:t>
            </a:r>
            <a:r>
              <a:rPr lang="zh-CN" altLang="zh-CN">
                <a:latin typeface="方正黑体_GBK" panose="02000000000000000000" charset="-122"/>
                <a:ea typeface="方正黑体_GBK" panose="02000000000000000000" charset="-122"/>
                <a:sym typeface="Arial" panose="02080604020202020204" pitchFamily="34" charset="0"/>
              </a:rPr>
              <a:t>递交资料。</a:t>
            </a:r>
          </a:p>
          <a:p>
            <a:pPr marL="342900" indent="-342900">
              <a:buSzTx/>
            </a:pPr>
            <a:endParaRPr lang="en-US"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en-US" altLang="zh-CN">
                <a:latin typeface="方正黑体_GBK" panose="02000000000000000000" charset="-122"/>
                <a:ea typeface="方正黑体_GBK" panose="02000000000000000000" charset="-122"/>
                <a:sym typeface="Arial" panose="02080604020202020204" pitchFamily="34" charset="0"/>
              </a:rPr>
              <a:t>2.</a:t>
            </a:r>
            <a:r>
              <a:rPr lang="zh-CN" altLang="zh-CN">
                <a:latin typeface="方正黑体_GBK" panose="02000000000000000000" charset="-122"/>
                <a:ea typeface="方正黑体_GBK" panose="02000000000000000000" charset="-122"/>
                <a:sym typeface="Arial" panose="02080604020202020204" pitchFamily="34" charset="0"/>
              </a:rPr>
              <a:t>项目初审。县（区）、园区商务主管部门</a:t>
            </a:r>
            <a:r>
              <a:rPr lang="zh-CN">
                <a:latin typeface="方正黑体_GBK" panose="02000000000000000000" charset="-122"/>
                <a:ea typeface="方正黑体_GBK" panose="02000000000000000000" charset="-122"/>
                <a:sym typeface="Arial" panose="02080604020202020204" pitchFamily="34" charset="0"/>
              </a:rPr>
              <a:t>进行初审</a:t>
            </a:r>
            <a:r>
              <a:rPr lang="zh-CN" altLang="zh-CN">
                <a:latin typeface="方正黑体_GBK" panose="02000000000000000000" charset="-122"/>
                <a:ea typeface="方正黑体_GBK" panose="02000000000000000000" charset="-122"/>
                <a:sym typeface="Arial" panose="02080604020202020204" pitchFamily="34" charset="0"/>
              </a:rPr>
              <a:t>。</a:t>
            </a:r>
          </a:p>
          <a:p>
            <a:pPr marL="342900" indent="-342900">
              <a:buSzTx/>
            </a:pPr>
            <a:endParaRPr lang="en-US"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zh-CN" altLang="zh-CN">
                <a:latin typeface="方正黑体_GBK" panose="02000000000000000000" charset="-122"/>
                <a:ea typeface="方正黑体_GBK" panose="02000000000000000000" charset="-122"/>
                <a:sym typeface="Arial" panose="02080604020202020204" pitchFamily="34" charset="0"/>
              </a:rPr>
              <a:t>3.第三方评审。市商务局聘请第三方机构对县（区）、园区提交的项目进行评审。</a:t>
            </a:r>
          </a:p>
          <a:p>
            <a:pPr marL="342900" indent="-342900">
              <a:buSzTx/>
            </a:pPr>
            <a:endParaRPr lang="en-US"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en-US" altLang="zh-CN">
                <a:latin typeface="方正黑体_GBK" panose="02000000000000000000" charset="-122"/>
                <a:ea typeface="方正黑体_GBK" panose="02000000000000000000" charset="-122"/>
                <a:sym typeface="Arial" panose="02080604020202020204" pitchFamily="34" charset="0"/>
              </a:rPr>
              <a:t>4.</a:t>
            </a:r>
            <a:r>
              <a:rPr lang="zh-CN" altLang="zh-CN">
                <a:latin typeface="方正黑体_GBK" panose="02000000000000000000" charset="-122"/>
                <a:ea typeface="方正黑体_GBK" panose="02000000000000000000" charset="-122"/>
                <a:sym typeface="Arial" panose="02080604020202020204" pitchFamily="34" charset="0"/>
              </a:rPr>
              <a:t>部门审定。市商务局根据根据年度下达的资金总量拟定资金分配方案。</a:t>
            </a:r>
          </a:p>
          <a:p>
            <a:pPr marL="342900" indent="-342900">
              <a:buSzTx/>
            </a:pPr>
            <a:endParaRPr lang="en-US"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en-US" altLang="zh-CN">
                <a:latin typeface="方正黑体_GBK" panose="02000000000000000000" charset="-122"/>
                <a:ea typeface="方正黑体_GBK" panose="02000000000000000000" charset="-122"/>
                <a:sym typeface="Arial" panose="02080604020202020204" pitchFamily="34" charset="0"/>
              </a:rPr>
              <a:t>5.</a:t>
            </a:r>
            <a:r>
              <a:rPr lang="en-US" altLang="zh-CN">
                <a:solidFill>
                  <a:srgbClr val="FF0000"/>
                </a:solidFill>
                <a:latin typeface="方正黑体_GBK" panose="02000000000000000000" charset="-122"/>
                <a:ea typeface="方正黑体_GBK" panose="02000000000000000000" charset="-122"/>
                <a:sym typeface="Arial" panose="02080604020202020204" pitchFamily="34" charset="0"/>
              </a:rPr>
              <a:t>结果公示</a:t>
            </a:r>
            <a:r>
              <a:rPr lang="zh-CN" altLang="zh-CN">
                <a:latin typeface="方正黑体_GBK" panose="02000000000000000000" charset="-122"/>
                <a:ea typeface="方正黑体_GBK" panose="02000000000000000000" charset="-122"/>
                <a:sym typeface="Arial" panose="02080604020202020204" pitchFamily="34" charset="0"/>
              </a:rPr>
              <a:t>。在拉萨市商务局微信公众号上公示。</a:t>
            </a:r>
          </a:p>
          <a:p>
            <a:pPr marL="342900" indent="-342900">
              <a:buSzTx/>
            </a:pPr>
            <a:endParaRPr lang="en-US"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en-US" altLang="zh-CN">
                <a:latin typeface="方正黑体_GBK" panose="02000000000000000000" charset="-122"/>
                <a:ea typeface="方正黑体_GBK" panose="02000000000000000000" charset="-122"/>
                <a:sym typeface="Arial" panose="02080604020202020204" pitchFamily="34" charset="0"/>
              </a:rPr>
              <a:t>6.</a:t>
            </a:r>
            <a:r>
              <a:rPr lang="en-US" altLang="zh-CN">
                <a:solidFill>
                  <a:srgbClr val="FF0000"/>
                </a:solidFill>
                <a:latin typeface="方正黑体_GBK" panose="02000000000000000000" charset="-122"/>
                <a:ea typeface="方正黑体_GBK" panose="02000000000000000000" charset="-122"/>
                <a:sym typeface="Arial" panose="02080604020202020204" pitchFamily="34" charset="0"/>
              </a:rPr>
              <a:t>集中拨付</a:t>
            </a:r>
            <a:r>
              <a:rPr lang="zh-CN" altLang="zh-CN">
                <a:latin typeface="方正黑体_GBK" panose="02000000000000000000" charset="-122"/>
                <a:ea typeface="方正黑体_GBK" panose="02000000000000000000" charset="-122"/>
                <a:sym typeface="Arial" panose="02080604020202020204" pitchFamily="34" charset="0"/>
              </a:rPr>
              <a:t>。按程序将资金拨付至项目申报单位。</a:t>
            </a:r>
          </a:p>
          <a:p>
            <a:pPr marL="342900" indent="-342900">
              <a:buSzTx/>
            </a:pPr>
            <a:endParaRPr lang="en-US"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r>
              <a:rPr lang="en-US" altLang="zh-CN">
                <a:latin typeface="方正黑体_GBK" panose="02000000000000000000" charset="-122"/>
                <a:ea typeface="方正黑体_GBK" panose="02000000000000000000" charset="-122"/>
                <a:sym typeface="Arial" panose="02080604020202020204" pitchFamily="34" charset="0"/>
              </a:rPr>
              <a:t>7.</a:t>
            </a:r>
            <a:r>
              <a:rPr lang="zh-CN" altLang="zh-CN">
                <a:latin typeface="方正黑体_GBK" panose="02000000000000000000" charset="-122"/>
                <a:ea typeface="方正黑体_GBK" panose="02000000000000000000" charset="-122"/>
                <a:sym typeface="Arial" panose="02080604020202020204" pitchFamily="34" charset="0"/>
              </a:rPr>
              <a:t>绩效评价。市商务局定期进行绩效评价，加强绩效评价结果运用。</a:t>
            </a:r>
          </a:p>
          <a:p>
            <a:pPr marL="342900" indent="-342900">
              <a:buSzTx/>
            </a:pPr>
            <a:endParaRPr lang="zh-CN"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endParaRPr lang="zh-CN" altLang="zh-CN">
              <a:latin typeface="方正黑体_GBK" panose="02000000000000000000" charset="-122"/>
              <a:ea typeface="方正黑体_GBK" panose="02000000000000000000" charset="-122"/>
              <a:sym typeface="Arial" panose="02080604020202020204" pitchFamily="34" charset="0"/>
            </a:endParaRPr>
          </a:p>
          <a:p>
            <a:pPr marL="342900" indent="-342900">
              <a:buSzTx/>
            </a:pPr>
            <a:endParaRPr lang="zh-CN" altLang="zh-CN">
              <a:latin typeface="方正黑体_GBK" panose="02000000000000000000" charset="-122"/>
              <a:ea typeface="方正黑体_GBK" panose="02000000000000000000"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356836" y="716756"/>
          <a:ext cx="6167120" cy="3181985"/>
        </p:xfrm>
        <a:graphic>
          <a:graphicData uri="http://schemas.openxmlformats.org/drawingml/2006/table">
            <a:tbl>
              <a:tblPr firstRow="1" bandRow="1">
                <a:effectLst>
                  <a:innerShdw blurRad="63500" dist="50800" dir="13500000">
                    <a:prstClr val="black">
                      <a:alpha val="50000"/>
                    </a:prstClr>
                  </a:innerShdw>
                  <a:reflection blurRad="6350" stA="52000" endA="300" endPos="35000" dir="5400000" sy="-100000" algn="bl" rotWithShape="0"/>
                </a:effectLst>
                <a:tableStyleId>{5C22544A-7EE6-4342-B048-85BDC9FD1C3A}</a:tableStyleId>
              </a:tblPr>
              <a:tblGrid>
                <a:gridCol w="516890">
                  <a:extLst>
                    <a:ext uri="{9D8B030D-6E8A-4147-A177-3AD203B41FA5}">
                      <a16:colId xmlns:a16="http://schemas.microsoft.com/office/drawing/2014/main" val="20000"/>
                    </a:ext>
                  </a:extLst>
                </a:gridCol>
                <a:gridCol w="1722120">
                  <a:extLst>
                    <a:ext uri="{9D8B030D-6E8A-4147-A177-3AD203B41FA5}">
                      <a16:colId xmlns:a16="http://schemas.microsoft.com/office/drawing/2014/main" val="20001"/>
                    </a:ext>
                  </a:extLst>
                </a:gridCol>
                <a:gridCol w="1391285">
                  <a:extLst>
                    <a:ext uri="{9D8B030D-6E8A-4147-A177-3AD203B41FA5}">
                      <a16:colId xmlns:a16="http://schemas.microsoft.com/office/drawing/2014/main" val="20002"/>
                    </a:ext>
                  </a:extLst>
                </a:gridCol>
                <a:gridCol w="988695">
                  <a:extLst>
                    <a:ext uri="{9D8B030D-6E8A-4147-A177-3AD203B41FA5}">
                      <a16:colId xmlns:a16="http://schemas.microsoft.com/office/drawing/2014/main" val="20003"/>
                    </a:ext>
                  </a:extLst>
                </a:gridCol>
                <a:gridCol w="1548130">
                  <a:extLst>
                    <a:ext uri="{9D8B030D-6E8A-4147-A177-3AD203B41FA5}">
                      <a16:colId xmlns:a16="http://schemas.microsoft.com/office/drawing/2014/main" val="20004"/>
                    </a:ext>
                  </a:extLst>
                </a:gridCol>
              </a:tblGrid>
              <a:tr h="375285">
                <a:tc>
                  <a:txBody>
                    <a:bodyPr/>
                    <a:lstStyle/>
                    <a:p>
                      <a:pPr marL="342900" indent="-342900" algn="l" defTabSz="914400">
                        <a:buClrTx/>
                        <a:buSzTx/>
                        <a:buNone/>
                      </a:pPr>
                      <a:r>
                        <a:rPr lang="zh-CN" altLang="zh-CN" sz="1350" b="0">
                          <a:solidFill>
                            <a:srgbClr val="000000"/>
                          </a:solidFill>
                          <a:latin typeface="方正黑体_GBK" panose="02000000000000000000" charset="-122"/>
                          <a:ea typeface="方正黑体_GBK" panose="02000000000000000000" charset="-122"/>
                        </a:rPr>
                        <a:t>序号</a:t>
                      </a:r>
                    </a:p>
                  </a:txBody>
                  <a:tcPr marL="68580" marR="68580" marT="34290" marB="34290" anchor="ctr" anchorCtr="1">
                    <a:noFill/>
                  </a:tcPr>
                </a:tc>
                <a:tc>
                  <a:txBody>
                    <a:bodyPr/>
                    <a:lstStyle/>
                    <a:p>
                      <a:pPr marL="342900" indent="-342900" algn="l" defTabSz="914400">
                        <a:buClrTx/>
                        <a:buSzTx/>
                        <a:buNone/>
                      </a:pPr>
                      <a:r>
                        <a:rPr lang="zh-CN" altLang="zh-CN" sz="1350" b="0">
                          <a:solidFill>
                            <a:srgbClr val="000000"/>
                          </a:solidFill>
                          <a:latin typeface="方正黑体_GBK" panose="02000000000000000000" charset="-122"/>
                          <a:ea typeface="方正黑体_GBK" panose="02000000000000000000" charset="-122"/>
                        </a:rPr>
                        <a:t>展会名称</a:t>
                      </a:r>
                    </a:p>
                  </a:txBody>
                  <a:tcPr marL="68580" marR="68580" marT="34290" marB="34290" anchor="ctr" anchorCtr="1">
                    <a:noFill/>
                  </a:tcPr>
                </a:tc>
                <a:tc>
                  <a:txBody>
                    <a:bodyPr/>
                    <a:lstStyle/>
                    <a:p>
                      <a:pPr marL="342900" indent="-342900" algn="l" defTabSz="914400">
                        <a:buClrTx/>
                        <a:buSzTx/>
                        <a:buNone/>
                      </a:pPr>
                      <a:r>
                        <a:rPr lang="zh-CN" altLang="zh-CN" sz="1350" b="0">
                          <a:solidFill>
                            <a:srgbClr val="000000"/>
                          </a:solidFill>
                          <a:latin typeface="方正黑体_GBK" panose="02000000000000000000" charset="-122"/>
                          <a:ea typeface="方正黑体_GBK" panose="02000000000000000000" charset="-122"/>
                        </a:rPr>
                        <a:t>地点</a:t>
                      </a:r>
                    </a:p>
                  </a:txBody>
                  <a:tcPr marL="68580" marR="68580" marT="34290" marB="34290" anchor="ctr" anchorCtr="1">
                    <a:noFill/>
                  </a:tcPr>
                </a:tc>
                <a:tc>
                  <a:txBody>
                    <a:bodyPr/>
                    <a:lstStyle/>
                    <a:p>
                      <a:pPr marL="342900" indent="-342900" algn="l" defTabSz="914400">
                        <a:buClrTx/>
                        <a:buSzTx/>
                        <a:buNone/>
                      </a:pPr>
                      <a:r>
                        <a:rPr lang="zh-CN" altLang="zh-CN" sz="1350" b="0">
                          <a:solidFill>
                            <a:srgbClr val="000000"/>
                          </a:solidFill>
                          <a:latin typeface="方正黑体_GBK" panose="02000000000000000000" charset="-122"/>
                          <a:ea typeface="方正黑体_GBK" panose="02000000000000000000" charset="-122"/>
                        </a:rPr>
                        <a:t>时间</a:t>
                      </a:r>
                    </a:p>
                  </a:txBody>
                  <a:tcPr marL="68580" marR="68580" marT="34290" marB="34290" anchor="ctr" anchorCtr="1">
                    <a:noFill/>
                  </a:tcPr>
                </a:tc>
                <a:tc>
                  <a:txBody>
                    <a:bodyPr/>
                    <a:lstStyle/>
                    <a:p>
                      <a:pPr marL="342900" indent="-342900" algn="l" defTabSz="914400">
                        <a:buClrTx/>
                        <a:buSzTx/>
                        <a:buNone/>
                      </a:pPr>
                      <a:r>
                        <a:rPr lang="zh-CN" altLang="zh-CN" sz="1350" b="0">
                          <a:solidFill>
                            <a:srgbClr val="000000"/>
                          </a:solidFill>
                          <a:latin typeface="方正黑体_GBK" panose="02000000000000000000" charset="-122"/>
                          <a:ea typeface="方正黑体_GBK" panose="02000000000000000000" charset="-122"/>
                        </a:rPr>
                        <a:t>企业范围</a:t>
                      </a:r>
                    </a:p>
                  </a:txBody>
                  <a:tcPr marL="68580" marR="68580" marT="34290" marB="34290" anchor="ctr" anchorCtr="1">
                    <a:noFill/>
                  </a:tcPr>
                </a:tc>
                <a:extLst>
                  <a:ext uri="{0D108BD9-81ED-4DB2-BD59-A6C34878D82A}">
                    <a16:rowId xmlns:a16="http://schemas.microsoft.com/office/drawing/2014/main" val="10000"/>
                  </a:ext>
                </a:extLst>
              </a:tr>
              <a:tr h="587375">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1</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sym typeface="+mn-ea"/>
                        </a:rPr>
                        <a:t>西部跨境电商博览会</a:t>
                      </a:r>
                      <a:endParaRPr lang="zh-CN" altLang="zh-CN" sz="1350" noProof="1">
                        <a:solidFill>
                          <a:srgbClr val="000000"/>
                        </a:solidFill>
                        <a:latin typeface="方正黑体_GBK" panose="02000000000000000000" charset="-122"/>
                        <a:ea typeface="方正黑体_GBK" panose="02000000000000000000" charset="-122"/>
                        <a:cs typeface="+mn-cs"/>
                        <a:sym typeface="+mn-ea"/>
                      </a:endParaRP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sym typeface="+mn-ea"/>
                        </a:rPr>
                        <a:t>成都世纪城国</a:t>
                      </a:r>
                    </a:p>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sym typeface="+mn-ea"/>
                        </a:rPr>
                        <a:t>际会展中心</a:t>
                      </a:r>
                      <a:endParaRPr lang="zh-CN" altLang="zh-CN" sz="1350" noProof="1">
                        <a:solidFill>
                          <a:srgbClr val="000000"/>
                        </a:solidFill>
                        <a:latin typeface="方正黑体_GBK" panose="02000000000000000000" charset="-122"/>
                        <a:ea typeface="方正黑体_GBK" panose="02000000000000000000" charset="-122"/>
                        <a:cs typeface="+mn-cs"/>
                        <a:sym typeface="+mn-ea"/>
                      </a:endParaRP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sym typeface="+mn-ea"/>
                        </a:rPr>
                        <a:t>9月12日-14日</a:t>
                      </a:r>
                      <a:endParaRPr lang="zh-CN" altLang="zh-CN" sz="1350" noProof="1">
                        <a:solidFill>
                          <a:srgbClr val="000000"/>
                        </a:solidFill>
                        <a:latin typeface="方正黑体_GBK" panose="02000000000000000000" charset="-122"/>
                        <a:ea typeface="方正黑体_GBK" panose="02000000000000000000" charset="-122"/>
                        <a:cs typeface="+mn-cs"/>
                        <a:sym typeface="+mn-ea"/>
                      </a:endParaRP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sym typeface="+mn-ea"/>
                        </a:rPr>
                        <a:t>特色产业载体、产业带企业</a:t>
                      </a:r>
                      <a:endParaRPr lang="zh-CN" altLang="zh-CN" sz="1350" noProof="1">
                        <a:solidFill>
                          <a:srgbClr val="000000"/>
                        </a:solidFill>
                        <a:latin typeface="方正黑体_GBK" panose="02000000000000000000" charset="-122"/>
                        <a:ea typeface="方正黑体_GBK" panose="02000000000000000000" charset="-122"/>
                        <a:cs typeface="+mn-cs"/>
                        <a:sym typeface="+mn-ea"/>
                      </a:endParaRPr>
                    </a:p>
                  </a:txBody>
                  <a:tcPr marL="68580" marR="68580" marT="34290" marB="34290" anchor="ctr" anchorCtr="1">
                    <a:noFill/>
                  </a:tcPr>
                </a:tc>
                <a:extLst>
                  <a:ext uri="{0D108BD9-81ED-4DB2-BD59-A6C34878D82A}">
                    <a16:rowId xmlns:a16="http://schemas.microsoft.com/office/drawing/2014/main" val="10001"/>
                  </a:ext>
                </a:extLst>
              </a:tr>
              <a:tr h="810895">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2</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香港国际美食博览会</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香港会展中心</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sym typeface="+mn-ea"/>
                        </a:rPr>
                        <a:t>8月15日-19日</a:t>
                      </a:r>
                      <a:endParaRPr lang="zh-CN" altLang="zh-CN" sz="1350">
                        <a:solidFill>
                          <a:srgbClr val="000000"/>
                        </a:solidFill>
                        <a:latin typeface="方正黑体_GBK" panose="02000000000000000000" charset="-122"/>
                        <a:ea typeface="方正黑体_GBK" panose="02000000000000000000" charset="-122"/>
                      </a:endParaRP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食饮品企业</a:t>
                      </a:r>
                    </a:p>
                  </a:txBody>
                  <a:tcPr marL="68580" marR="68580" marT="34290" marB="34290" anchor="ctr" anchorCtr="1">
                    <a:noFill/>
                  </a:tcPr>
                </a:tc>
                <a:extLst>
                  <a:ext uri="{0D108BD9-81ED-4DB2-BD59-A6C34878D82A}">
                    <a16:rowId xmlns:a16="http://schemas.microsoft.com/office/drawing/2014/main" val="10002"/>
                  </a:ext>
                </a:extLst>
              </a:tr>
              <a:tr h="838200">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3</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日本礼品杂货展</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日本大阪</a:t>
                      </a:r>
                    </a:p>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INTEX展览中心</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9月25日-27日</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消费品、家居、礼品、餐厨具、食饮品</a:t>
                      </a:r>
                    </a:p>
                  </a:txBody>
                  <a:tcPr marL="68580" marR="68580" marT="34290" marB="34290" anchor="ctr" anchorCtr="1">
                    <a:noFill/>
                  </a:tcPr>
                </a:tc>
                <a:extLst>
                  <a:ext uri="{0D108BD9-81ED-4DB2-BD59-A6C34878D82A}">
                    <a16:rowId xmlns:a16="http://schemas.microsoft.com/office/drawing/2014/main" val="10003"/>
                  </a:ext>
                </a:extLst>
              </a:tr>
              <a:tr h="570230">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4</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尼泊尔展销会</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尼泊尔加德满都</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待定</a:t>
                      </a:r>
                    </a:p>
                  </a:txBody>
                  <a:tcPr marL="68580" marR="68580" marT="34290" marB="34290" anchor="ctr" anchorCtr="1">
                    <a:noFill/>
                  </a:tcPr>
                </a:tc>
                <a:tc>
                  <a:txBody>
                    <a:bodyPr/>
                    <a:lstStyle/>
                    <a:p>
                      <a:pPr marL="342900" indent="-342900" algn="l" defTabSz="914400">
                        <a:buClrTx/>
                        <a:buSzTx/>
                        <a:buNone/>
                      </a:pPr>
                      <a:r>
                        <a:rPr lang="zh-CN" altLang="zh-CN" sz="1350">
                          <a:solidFill>
                            <a:srgbClr val="000000"/>
                          </a:solidFill>
                          <a:latin typeface="方正黑体_GBK" panose="02000000000000000000" charset="-122"/>
                          <a:ea typeface="方正黑体_GBK" panose="02000000000000000000" charset="-122"/>
                        </a:rPr>
                        <a:t>外贸企业</a:t>
                      </a:r>
                    </a:p>
                  </a:txBody>
                  <a:tcPr marL="68580" marR="68580" marT="34290" marB="34290" anchor="ctr" anchorCtr="1">
                    <a:no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2" name="矩形 31"/>
          <p:cNvSpPr/>
          <p:nvPr/>
        </p:nvSpPr>
        <p:spPr>
          <a:xfrm>
            <a:off x="0" y="-1"/>
            <a:ext cx="9144000" cy="4353637"/>
          </a:xfrm>
          <a:prstGeom prst="rect">
            <a:avLst/>
          </a:prstGeom>
          <a:gradFill flip="none" rotWithShape="1">
            <a:gsLst>
              <a:gs pos="0">
                <a:srgbClr val="88B3D5">
                  <a:alpha val="0"/>
                </a:srgbClr>
              </a:gs>
              <a:gs pos="56000">
                <a:srgbClr val="5D97C7"/>
              </a:gs>
              <a:gs pos="100000">
                <a:srgbClr val="5D97C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5" name="组合 24"/>
          <p:cNvGrpSpPr/>
          <p:nvPr/>
        </p:nvGrpSpPr>
        <p:grpSpPr>
          <a:xfrm>
            <a:off x="1267858" y="994185"/>
            <a:ext cx="3492703" cy="1367695"/>
            <a:chOff x="1477231" y="399936"/>
            <a:chExt cx="3950981" cy="1547151"/>
          </a:xfrm>
        </p:grpSpPr>
        <p:sp>
          <p:nvSpPr>
            <p:cNvPr id="19" name="文本框 18"/>
            <p:cNvSpPr txBox="1"/>
            <p:nvPr/>
          </p:nvSpPr>
          <p:spPr>
            <a:xfrm>
              <a:off x="1477231" y="508001"/>
              <a:ext cx="1521482" cy="1387927"/>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latin typeface="微软雅黑" panose="020B0503020204020204" charset="-122"/>
                  <a:ea typeface="微软雅黑" panose="020B0503020204020204" charset="-122"/>
                </a:rPr>
                <a:t>携</a:t>
              </a:r>
              <a:endParaRPr kumimoji="0" lang="zh-CN" altLang="en-US" sz="72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endParaRPr>
            </a:p>
          </p:txBody>
        </p:sp>
        <p:sp>
          <p:nvSpPr>
            <p:cNvPr id="20" name="文本框 19"/>
            <p:cNvSpPr txBox="1"/>
            <p:nvPr/>
          </p:nvSpPr>
          <p:spPr>
            <a:xfrm>
              <a:off x="2377189" y="399936"/>
              <a:ext cx="1521482" cy="1530527"/>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80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手</a:t>
              </a:r>
            </a:p>
          </p:txBody>
        </p:sp>
        <p:sp>
          <p:nvSpPr>
            <p:cNvPr id="21" name="文本框 20"/>
            <p:cNvSpPr txBox="1"/>
            <p:nvPr/>
          </p:nvSpPr>
          <p:spPr>
            <a:xfrm>
              <a:off x="3108708" y="658553"/>
              <a:ext cx="1521482" cy="117402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60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并</a:t>
              </a:r>
            </a:p>
          </p:txBody>
        </p:sp>
        <p:sp>
          <p:nvSpPr>
            <p:cNvPr id="22" name="文本框 21"/>
            <p:cNvSpPr txBox="1"/>
            <p:nvPr/>
          </p:nvSpPr>
          <p:spPr>
            <a:xfrm>
              <a:off x="3906730" y="416560"/>
              <a:ext cx="1521482" cy="1530527"/>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80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进</a:t>
              </a:r>
            </a:p>
          </p:txBody>
        </p:sp>
      </p:grpSp>
      <p:grpSp>
        <p:nvGrpSpPr>
          <p:cNvPr id="26" name="组合 25"/>
          <p:cNvGrpSpPr/>
          <p:nvPr/>
        </p:nvGrpSpPr>
        <p:grpSpPr>
          <a:xfrm>
            <a:off x="4400868" y="994185"/>
            <a:ext cx="3536657" cy="1352999"/>
            <a:chOff x="1562541" y="392220"/>
            <a:chExt cx="4000702" cy="1530527"/>
          </a:xfrm>
        </p:grpSpPr>
        <p:sp>
          <p:nvSpPr>
            <p:cNvPr id="27" name="文本框 26"/>
            <p:cNvSpPr txBox="1"/>
            <p:nvPr/>
          </p:nvSpPr>
          <p:spPr>
            <a:xfrm>
              <a:off x="1562541" y="503945"/>
              <a:ext cx="1521482" cy="1387927"/>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72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共</a:t>
              </a:r>
            </a:p>
          </p:txBody>
        </p:sp>
        <p:sp>
          <p:nvSpPr>
            <p:cNvPr id="28" name="文本框 27"/>
            <p:cNvSpPr txBox="1"/>
            <p:nvPr/>
          </p:nvSpPr>
          <p:spPr>
            <a:xfrm>
              <a:off x="2389357" y="679827"/>
              <a:ext cx="1521482" cy="117402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60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创</a:t>
              </a:r>
            </a:p>
          </p:txBody>
        </p:sp>
        <p:sp>
          <p:nvSpPr>
            <p:cNvPr id="29" name="文本框 28"/>
            <p:cNvSpPr txBox="1"/>
            <p:nvPr/>
          </p:nvSpPr>
          <p:spPr>
            <a:xfrm>
              <a:off x="3137365" y="751850"/>
              <a:ext cx="1521482" cy="1067041"/>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54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辉</a:t>
              </a:r>
            </a:p>
          </p:txBody>
        </p:sp>
        <p:sp>
          <p:nvSpPr>
            <p:cNvPr id="30" name="文本框 29"/>
            <p:cNvSpPr txBox="1"/>
            <p:nvPr/>
          </p:nvSpPr>
          <p:spPr>
            <a:xfrm>
              <a:off x="4041761" y="392220"/>
              <a:ext cx="1521482" cy="1530527"/>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80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lumMod val="50000"/>
                        <a:alpha val="20000"/>
                      </a:srgbClr>
                    </a:outerShdw>
                  </a:effectLst>
                  <a:uLnTx/>
                  <a:uFillTx/>
                  <a:latin typeface="微软雅黑" panose="020B0503020204020204" charset="-122"/>
                  <a:ea typeface="微软雅黑" panose="020B0503020204020204" charset="-122"/>
                  <a:cs typeface="+mn-cs"/>
                </a:rPr>
                <a:t>煌</a:t>
              </a:r>
            </a:p>
          </p:txBody>
        </p:sp>
      </p:grpSp>
      <p:grpSp>
        <p:nvGrpSpPr>
          <p:cNvPr id="3" name="组合 2"/>
          <p:cNvGrpSpPr/>
          <p:nvPr/>
        </p:nvGrpSpPr>
        <p:grpSpPr>
          <a:xfrm>
            <a:off x="8608445" y="307160"/>
            <a:ext cx="247156" cy="244814"/>
            <a:chOff x="2624010" y="201688"/>
            <a:chExt cx="247156" cy="244814"/>
          </a:xfrm>
          <a:solidFill>
            <a:schemeClr val="bg1"/>
          </a:solidFill>
        </p:grpSpPr>
        <p:sp>
          <p:nvSpPr>
            <p:cNvPr id="4" name="椭圆 3"/>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 name="椭圆 4"/>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椭圆 5"/>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椭圆 6"/>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 name="椭圆 8"/>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 name="椭圆 9"/>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椭圆 10"/>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 name="椭圆 11"/>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椭圆 14"/>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1" name="文本框 30"/>
          <p:cNvSpPr txBox="1"/>
          <p:nvPr/>
        </p:nvSpPr>
        <p:spPr>
          <a:xfrm>
            <a:off x="2559141" y="2224891"/>
            <a:ext cx="4025719" cy="312971"/>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lang="zh-CN" altLang="en-US" sz="1400">
                <a:gradFill>
                  <a:gsLst>
                    <a:gs pos="0">
                      <a:srgbClr val="E7F0F9"/>
                    </a:gs>
                    <a:gs pos="97959">
                      <a:schemeClr val="bg1"/>
                    </a:gs>
                  </a:gsLst>
                  <a:lin ang="2700000" scaled="1"/>
                </a:gradFill>
                <a:effectLst/>
                <a:latin typeface="微软雅黑" panose="020B0503020204020204" charset="-122"/>
                <a:ea typeface="微软雅黑" panose="020B0503020204020204" charset="-122"/>
              </a:rPr>
              <a:t>感谢大家的观看</a:t>
            </a:r>
          </a:p>
        </p:txBody>
      </p:sp>
      <p:sp>
        <p:nvSpPr>
          <p:cNvPr id="2" name="文本框 1"/>
          <p:cNvSpPr txBox="1"/>
          <p:nvPr/>
        </p:nvSpPr>
        <p:spPr>
          <a:xfrm>
            <a:off x="3237865" y="2907665"/>
            <a:ext cx="2668270" cy="44640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lang="zh-CN" alt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主讲人：赵汉才</a:t>
            </a:r>
            <a:r>
              <a:rPr lang="en-US" altLang="zh-CN"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    </a:t>
            </a:r>
            <a:r>
              <a:rPr lang="zh-CN" alt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时间：</a:t>
            </a:r>
            <a:r>
              <a:rPr lang="en-US" altLang="zh-CN"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20</a:t>
            </a:r>
            <a:r>
              <a:rPr 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24.7.11</a:t>
            </a:r>
          </a:p>
          <a:p>
            <a:pPr algn="dist"/>
            <a:r>
              <a:rPr lang="zh-CN" altLang="en-US"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联系电话：</a:t>
            </a:r>
            <a:r>
              <a:rPr lang="en-US" altLang="zh-CN" sz="1050" b="1">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rPr>
              <a:t>6323151</a:t>
            </a:r>
          </a:p>
        </p:txBody>
      </p:sp>
      <p:pic>
        <p:nvPicPr>
          <p:cNvPr id="35843" name="图片 1" descr="2016896829"/>
          <p:cNvPicPr>
            <a:picLocks noChangeAspect="1"/>
          </p:cNvPicPr>
          <p:nvPr/>
        </p:nvPicPr>
        <p:blipFill>
          <a:blip r:embed="rId3"/>
          <a:stretch>
            <a:fillRect/>
          </a:stretch>
        </p:blipFill>
        <p:spPr>
          <a:xfrm>
            <a:off x="143828" y="2538095"/>
            <a:ext cx="2168525" cy="217011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矩形 2"/>
          <p:cNvSpPr/>
          <p:nvPr/>
        </p:nvSpPr>
        <p:spPr>
          <a:xfrm>
            <a:off x="0" y="-1"/>
            <a:ext cx="9144000" cy="4353637"/>
          </a:xfrm>
          <a:prstGeom prst="rect">
            <a:avLst/>
          </a:prstGeom>
          <a:gradFill flip="none" rotWithShape="1">
            <a:gsLst>
              <a:gs pos="0">
                <a:srgbClr val="88B3D5">
                  <a:alpha val="0"/>
                </a:srgbClr>
              </a:gs>
              <a:gs pos="56000">
                <a:srgbClr val="5D97C7"/>
              </a:gs>
              <a:gs pos="100000">
                <a:srgbClr val="5D97C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 name="文本框 3"/>
          <p:cNvSpPr txBox="1"/>
          <p:nvPr/>
        </p:nvSpPr>
        <p:spPr>
          <a:xfrm>
            <a:off x="1811020" y="1351915"/>
            <a:ext cx="5431790" cy="90360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48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alpha val="9804"/>
                    </a:srgbClr>
                  </a:outerShdw>
                </a:effectLst>
                <a:uLnTx/>
                <a:uFillTx/>
                <a:latin typeface="微软雅黑" panose="020B0503020204020204" charset="-122"/>
                <a:ea typeface="微软雅黑" panose="020B0503020204020204" charset="-122"/>
                <a:cs typeface="+mn-cs"/>
              </a:rPr>
              <a:t>跨境电商基本概念</a:t>
            </a:r>
          </a:p>
        </p:txBody>
      </p:sp>
      <p:sp>
        <p:nvSpPr>
          <p:cNvPr id="11" name="矩形 10"/>
          <p:cNvSpPr/>
          <p:nvPr/>
        </p:nvSpPr>
        <p:spPr>
          <a:xfrm>
            <a:off x="2532171" y="2149526"/>
            <a:ext cx="4079658" cy="299085"/>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9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rPr>
              <a:t>Basic concepts of cross-border e-commerce</a:t>
            </a:r>
          </a:p>
        </p:txBody>
      </p:sp>
      <p:sp>
        <p:nvSpPr>
          <p:cNvPr id="12" name="矩形 11"/>
          <p:cNvSpPr/>
          <p:nvPr/>
        </p:nvSpPr>
        <p:spPr bwMode="auto">
          <a:xfrm>
            <a:off x="3545421" y="551815"/>
            <a:ext cx="1821708" cy="1445260"/>
          </a:xfrm>
          <a:prstGeom prst="rect">
            <a:avLst/>
          </a:prstGeom>
          <a:noFill/>
        </p:spPr>
        <p:txBody>
          <a:bodyPr wrap="square">
            <a:spAutoFit/>
            <a:scene3d>
              <a:camera prst="orthographicFront"/>
              <a:lightRig rig="contrasting" dir="t">
                <a:rot lat="0" lon="0" rev="21594000"/>
              </a:lightRig>
            </a:scene3d>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en-US" altLang="zh-CN" sz="8000" b="0" i="1" u="none" strike="noStrike" kern="0" cap="none" spc="0" normalizeH="0" baseline="0" noProof="0">
                <a:ln w="9525">
                  <a:noFill/>
                </a:ln>
                <a:gradFill flip="none" rotWithShape="1">
                  <a:gsLst>
                    <a:gs pos="25000">
                      <a:prstClr val="white">
                        <a:alpha val="98000"/>
                      </a:prstClr>
                    </a:gs>
                    <a:gs pos="73000">
                      <a:prstClr val="white">
                        <a:alpha val="0"/>
                      </a:prstClr>
                    </a:gs>
                  </a:gsLst>
                  <a:lin ang="5400000" scaled="1"/>
                  <a:tileRect/>
                </a:gradFill>
                <a:effectLst>
                  <a:outerShdw blurRad="127000" dist="127000" dir="2700000" algn="tl" rotWithShape="0">
                    <a:srgbClr val="5594C3">
                      <a:alpha val="9804"/>
                    </a:srgbClr>
                  </a:outerShdw>
                </a:effectLst>
                <a:uLnTx/>
                <a:uFillTx/>
                <a:latin typeface="微软雅黑" panose="020B0503020204020204" charset="-122"/>
                <a:ea typeface="微软雅黑" panose="020B0503020204020204" charset="-122"/>
                <a:cs typeface="+mn-cs"/>
                <a:sym typeface="思源黑体 CN Normal" panose="020B0400000000000000" charset="-122"/>
              </a:rPr>
              <a:t>01</a:t>
            </a:r>
          </a:p>
        </p:txBody>
      </p:sp>
      <p:grpSp>
        <p:nvGrpSpPr>
          <p:cNvPr id="8" name="组合 7"/>
          <p:cNvGrpSpPr/>
          <p:nvPr/>
        </p:nvGrpSpPr>
        <p:grpSpPr>
          <a:xfrm>
            <a:off x="8608445" y="307160"/>
            <a:ext cx="247156" cy="244814"/>
            <a:chOff x="2624010" y="201688"/>
            <a:chExt cx="247156" cy="244814"/>
          </a:xfrm>
          <a:solidFill>
            <a:schemeClr val="bg1"/>
          </a:solidFill>
        </p:grpSpPr>
        <p:sp>
          <p:nvSpPr>
            <p:cNvPr id="10" name="椭圆 9"/>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4" name="椭圆 13"/>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5" name="椭圆 14"/>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6" name="椭圆 15"/>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7" name="椭圆 16"/>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9" name="椭圆 18"/>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0" name="椭圆 19"/>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1" name="椭圆 20"/>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2" name="椭圆 21"/>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5" name="矩形 4"/>
          <p:cNvSpPr/>
          <p:nvPr/>
        </p:nvSpPr>
        <p:spPr>
          <a:xfrm>
            <a:off x="215900" y="154940"/>
            <a:ext cx="3241040"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一、什么是跨境电商？</a:t>
            </a:r>
          </a:p>
        </p:txBody>
      </p:sp>
      <p:sp>
        <p:nvSpPr>
          <p:cNvPr id="2" name="文本框 1"/>
          <p:cNvSpPr txBox="1"/>
          <p:nvPr/>
        </p:nvSpPr>
        <p:spPr>
          <a:xfrm>
            <a:off x="215900" y="627380"/>
            <a:ext cx="3010535"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What is cross-border e-commerce</a:t>
            </a:r>
          </a:p>
        </p:txBody>
      </p:sp>
      <p:sp>
        <p:nvSpPr>
          <p:cNvPr id="4" name="矩形 3"/>
          <p:cNvSpPr/>
          <p:nvPr/>
        </p:nvSpPr>
        <p:spPr>
          <a:xfrm>
            <a:off x="4782820" y="1213485"/>
            <a:ext cx="4086860"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跨境电商的定义</a:t>
            </a:r>
          </a:p>
        </p:txBody>
      </p:sp>
      <p:sp>
        <p:nvSpPr>
          <p:cNvPr id="6" name="矩形 5"/>
          <p:cNvSpPr/>
          <p:nvPr/>
        </p:nvSpPr>
        <p:spPr>
          <a:xfrm>
            <a:off x="0" y="3927944"/>
            <a:ext cx="9144000" cy="12155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8" name="图片占位符 7"/>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l="1688" r="1688"/>
          <a:stretch>
            <a:fillRect/>
          </a:stretch>
        </p:blipFill>
        <p:spPr/>
      </p:pic>
      <p:pic>
        <p:nvPicPr>
          <p:cNvPr id="10" name="图片占位符 9"/>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l="26786" r="26786"/>
          <a:stretch>
            <a:fillRect/>
          </a:stretch>
        </p:blipFill>
        <p:spPr/>
      </p:pic>
      <p:sp>
        <p:nvSpPr>
          <p:cNvPr id="32" name="矩形: 圆角 31"/>
          <p:cNvSpPr/>
          <p:nvPr>
            <p:custDataLst>
              <p:tags r:id="rId1"/>
            </p:custDataLst>
          </p:nvPr>
        </p:nvSpPr>
        <p:spPr>
          <a:xfrm>
            <a:off x="4672330" y="1802765"/>
            <a:ext cx="4086225" cy="2597150"/>
          </a:xfrm>
          <a:prstGeom prst="roundRect">
            <a:avLst>
              <a:gd name="adj" fmla="val 8215"/>
            </a:avLst>
          </a:prstGeom>
          <a:solidFill>
            <a:schemeClr val="bg1"/>
          </a:solidFill>
          <a:ln>
            <a:noFill/>
          </a:ln>
          <a:effectLst>
            <a:outerShdw blurRad="673100" dist="190500" dir="5400000" sx="96000" sy="96000" algn="t" rotWithShape="0">
              <a:srgbClr val="072B83">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 name="矩形 2"/>
          <p:cNvSpPr/>
          <p:nvPr/>
        </p:nvSpPr>
        <p:spPr>
          <a:xfrm>
            <a:off x="4766310" y="1786255"/>
            <a:ext cx="3823970" cy="2584450"/>
          </a:xfrm>
          <a:prstGeom prst="rect">
            <a:avLst/>
          </a:prstGeom>
        </p:spPr>
        <p:txBody>
          <a:bodyPr wrap="square">
            <a:spAutoFit/>
          </a:bodyPr>
          <a:lstStyle/>
          <a:p>
            <a:pPr indent="304800" fontAlgn="auto">
              <a:lnSpc>
                <a:spcPct val="150000"/>
              </a:lnSpc>
              <a:extLst>
                <a:ext uri="{35155182-B16C-46BC-9424-99874614C6A1}">
                  <wpsdc:indentchars xmlns:wpsdc="http://www.wps.cn/officeDocument/2017/drawingmlCustomData" xmlns="" val="200" checksum="1077528236"/>
                </a:ext>
              </a:extLst>
            </a:pPr>
            <a:r>
              <a:rPr lang="zh-CN" altLang="en-US" sz="1200" b="1">
                <a:solidFill>
                  <a:schemeClr val="tx1">
                    <a:lumMod val="65000"/>
                    <a:lumOff val="35000"/>
                  </a:schemeClr>
                </a:solidFill>
                <a:latin typeface="微软雅黑" panose="020B0503020204020204" charset="-122"/>
                <a:ea typeface="微软雅黑" panose="020B0503020204020204" charset="-122"/>
                <a:cs typeface="+mn-ea"/>
              </a:rPr>
              <a:t>跨境电商顾名思义：是指分属不同关境的交易主体，通过</a:t>
            </a:r>
            <a:r>
              <a:rPr lang="zh-CN" altLang="en-US" sz="1200" b="1">
                <a:solidFill>
                  <a:srgbClr val="C00000"/>
                </a:solidFill>
                <a:latin typeface="微软雅黑" panose="020B0503020204020204" charset="-122"/>
                <a:ea typeface="微软雅黑" panose="020B0503020204020204" charset="-122"/>
                <a:cs typeface="+mn-ea"/>
              </a:rPr>
              <a:t>电子商务平台</a:t>
            </a:r>
            <a:r>
              <a:rPr lang="zh-CN" altLang="en-US" sz="1200" b="1">
                <a:solidFill>
                  <a:schemeClr val="tx1">
                    <a:lumMod val="65000"/>
                    <a:lumOff val="35000"/>
                  </a:schemeClr>
                </a:solidFill>
                <a:latin typeface="微软雅黑" panose="020B0503020204020204" charset="-122"/>
                <a:ea typeface="微软雅黑" panose="020B0503020204020204" charset="-122"/>
                <a:cs typeface="+mn-ea"/>
              </a:rPr>
              <a:t>达成交易、进行电子支付结算，并通过跨境电商物流及异地仓储送达商品，从而完成交易的一种国际商业活动。</a:t>
            </a:r>
          </a:p>
          <a:p>
            <a:pPr indent="304800" fontAlgn="auto">
              <a:lnSpc>
                <a:spcPct val="150000"/>
              </a:lnSpc>
              <a:extLst>
                <a:ext uri="{35155182-B16C-46BC-9424-99874614C6A1}">
                  <wpsdc:indentchars xmlns:wpsdc="http://www.wps.cn/officeDocument/2017/drawingmlCustomData" xmlns="" val="200" checksum="1077528236"/>
                </a:ext>
              </a:extLst>
            </a:pPr>
            <a:endParaRPr lang="zh-CN" altLang="en-US" sz="1200" b="1">
              <a:solidFill>
                <a:schemeClr val="tx1">
                  <a:lumMod val="65000"/>
                  <a:lumOff val="35000"/>
                </a:schemeClr>
              </a:solidFill>
              <a:latin typeface="微软雅黑" panose="020B0503020204020204" charset="-122"/>
              <a:ea typeface="微软雅黑" panose="020B0503020204020204" charset="-122"/>
              <a:cs typeface="+mn-ea"/>
            </a:endParaRPr>
          </a:p>
          <a:p>
            <a:pPr indent="304800" fontAlgn="auto">
              <a:lnSpc>
                <a:spcPct val="150000"/>
              </a:lnSpc>
              <a:extLst>
                <a:ext uri="{35155182-B16C-46BC-9424-99874614C6A1}">
                  <wpsdc:indentchars xmlns:wpsdc="http://www.wps.cn/officeDocument/2017/drawingmlCustomData" xmlns="" val="200" checksum="1077528236"/>
                </a:ext>
              </a:extLst>
            </a:pPr>
            <a:r>
              <a:rPr lang="zh-CN" altLang="en-US" sz="1200" b="1">
                <a:solidFill>
                  <a:schemeClr val="tx1">
                    <a:lumMod val="65000"/>
                    <a:lumOff val="35000"/>
                  </a:schemeClr>
                </a:solidFill>
                <a:latin typeface="微软雅黑" panose="020B0503020204020204" charset="-122"/>
                <a:ea typeface="微软雅黑" panose="020B0503020204020204" charset="-122"/>
                <a:cs typeface="+mn-ea"/>
              </a:rPr>
              <a:t>它包括了货物和服务的跨境销售、跨境支付、物流配送、售后服务等一系列环节。跨境电商将全球的消费者和生产商连接在一起，打破了地域限制,为国际贸易带来了新的机遇。</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linds(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linds(horizont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blinds(horizont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3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7" cstate="print">
            <a:extLst>
              <a:ext uri="{28A0092B-C50C-407E-A947-70E740481C1C}">
                <a14:useLocalDpi xmlns:a14="http://schemas.microsoft.com/office/drawing/2010/main" val="0"/>
              </a:ext>
            </a:extLst>
          </a:blip>
          <a:srcRect t="27436" b="33825"/>
          <a:stretch>
            <a:fillRect/>
          </a:stretch>
        </p:blipFill>
        <p:spPr>
          <a:xfrm>
            <a:off x="0" y="925551"/>
            <a:ext cx="9144000" cy="2364059"/>
          </a:xfrm>
          <a:prstGeom prst="rect">
            <a:avLst/>
          </a:prstGeom>
        </p:spPr>
      </p:pic>
      <p:grpSp>
        <p:nvGrpSpPr>
          <p:cNvPr id="10" name="组合 9"/>
          <p:cNvGrpSpPr/>
          <p:nvPr>
            <p:custDataLst>
              <p:tags r:id="rId1"/>
            </p:custDataLst>
          </p:nvPr>
        </p:nvGrpSpPr>
        <p:grpSpPr>
          <a:xfrm>
            <a:off x="448084" y="2286733"/>
            <a:ext cx="2521258" cy="2447290"/>
            <a:chOff x="556239" y="2501515"/>
            <a:chExt cx="2521258" cy="2447290"/>
          </a:xfrm>
        </p:grpSpPr>
        <p:sp>
          <p:nvSpPr>
            <p:cNvPr id="9" name="矩形: 圆角 8"/>
            <p:cNvSpPr/>
            <p:nvPr>
              <p:custDataLst>
                <p:tags r:id="rId12"/>
              </p:custDataLst>
            </p:nvPr>
          </p:nvSpPr>
          <p:spPr>
            <a:xfrm rot="5400000">
              <a:off x="702967" y="2354786"/>
              <a:ext cx="2227801" cy="2521258"/>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4" name="组合 3"/>
            <p:cNvGrpSpPr/>
            <p:nvPr/>
          </p:nvGrpSpPr>
          <p:grpSpPr>
            <a:xfrm>
              <a:off x="663408" y="2768271"/>
              <a:ext cx="1247240" cy="365966"/>
              <a:chOff x="932836" y="1348167"/>
              <a:chExt cx="1625833" cy="477053"/>
            </a:xfrm>
          </p:grpSpPr>
          <p:sp>
            <p:nvSpPr>
              <p:cNvPr id="6" name="矩形: 圆角 5"/>
              <p:cNvSpPr/>
              <p:nvPr>
                <p:custDataLst>
                  <p:tags r:id="rId14"/>
                </p:custDataLst>
              </p:nvPr>
            </p:nvSpPr>
            <p:spPr>
              <a:xfrm>
                <a:off x="952418" y="1348167"/>
                <a:ext cx="1538287" cy="477053"/>
              </a:xfrm>
              <a:prstGeom prst="roundRect">
                <a:avLst>
                  <a:gd name="adj" fmla="val 50000"/>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文本框 6"/>
              <p:cNvSpPr txBox="1"/>
              <p:nvPr>
                <p:custDataLst>
                  <p:tags r:id="rId15"/>
                </p:custDataLst>
              </p:nvPr>
            </p:nvSpPr>
            <p:spPr>
              <a:xfrm>
                <a:off x="932836" y="1389939"/>
                <a:ext cx="1625833" cy="389871"/>
              </a:xfrm>
              <a:prstGeom prst="rect">
                <a:avLst/>
              </a:prstGeom>
              <a:noFill/>
            </p:spPr>
            <p:txBody>
              <a:bodyPr wrap="square" rtlCol="0">
                <a:spAutoFit/>
              </a:bodyPr>
              <a:lstStyle/>
              <a:p>
                <a:pPr algn="ctr"/>
                <a:r>
                  <a:rPr lang="zh-CN" altLang="zh-CN" dirty="0">
                    <a:solidFill>
                      <a:schemeClr val="bg1"/>
                    </a:solidFill>
                    <a:latin typeface="微软雅黑" panose="020B0503020204020204" charset="-122"/>
                    <a:ea typeface="微软雅黑" panose="020B0503020204020204" charset="-122"/>
                  </a:rPr>
                  <a:t>①B2B模式</a:t>
                </a:r>
              </a:p>
            </p:txBody>
          </p:sp>
        </p:grpSp>
        <p:sp>
          <p:nvSpPr>
            <p:cNvPr id="8" name="文本框 7"/>
            <p:cNvSpPr txBox="1"/>
            <p:nvPr>
              <p:custDataLst>
                <p:tags r:id="rId13"/>
              </p:custDataLst>
            </p:nvPr>
          </p:nvSpPr>
          <p:spPr>
            <a:xfrm>
              <a:off x="647044" y="3195570"/>
              <a:ext cx="2374900" cy="1753235"/>
            </a:xfrm>
            <a:prstGeom prst="rect">
              <a:avLst/>
            </a:prstGeom>
            <a:noFill/>
          </p:spPr>
          <p:txBody>
            <a:bodyPr wrap="square" rtlCol="0">
              <a:spAutoFit/>
            </a:bodyPr>
            <a:lstStyle>
              <a:defPPr>
                <a:defRPr lang="en-US"/>
              </a:defPPr>
              <a:lvl1pPr>
                <a:defRPr sz="900">
                  <a:solidFill>
                    <a:schemeClr val="tx1">
                      <a:lumMod val="75000"/>
                      <a:lumOff val="25000"/>
                    </a:schemeClr>
                  </a:solidFill>
                  <a:latin typeface="+mn-ea"/>
                  <a:cs typeface="汉仪旗黑-50S" panose="00020600040101010101" charset="-122"/>
                </a:defRPr>
              </a:lvl1pPr>
            </a:lstStyle>
            <a:p>
              <a:pPr>
                <a:lnSpc>
                  <a:spcPct val="15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rPr>
                <a:t>B2B模式是指平台上的商家可以通过平台进行贸易交易。B2B模式的平台主要面向中小型企业，可以进行批量采购和销售。这种模式的平台一般会提供一些专业的服务。</a:t>
              </a:r>
            </a:p>
          </p:txBody>
        </p:sp>
      </p:grpSp>
      <p:grpSp>
        <p:nvGrpSpPr>
          <p:cNvPr id="11" name="组合 10"/>
          <p:cNvGrpSpPr/>
          <p:nvPr>
            <p:custDataLst>
              <p:tags r:id="rId2"/>
            </p:custDataLst>
          </p:nvPr>
        </p:nvGrpSpPr>
        <p:grpSpPr>
          <a:xfrm>
            <a:off x="3379147" y="2286733"/>
            <a:ext cx="2521258" cy="2227801"/>
            <a:chOff x="556239" y="2501515"/>
            <a:chExt cx="2521258" cy="2227801"/>
          </a:xfrm>
        </p:grpSpPr>
        <p:sp>
          <p:nvSpPr>
            <p:cNvPr id="12" name="矩形: 圆角 11"/>
            <p:cNvSpPr/>
            <p:nvPr>
              <p:custDataLst>
                <p:tags r:id="rId8"/>
              </p:custDataLst>
            </p:nvPr>
          </p:nvSpPr>
          <p:spPr>
            <a:xfrm rot="5400000">
              <a:off x="702967" y="2354786"/>
              <a:ext cx="2227801" cy="2521258"/>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13" name="组合 12"/>
            <p:cNvGrpSpPr/>
            <p:nvPr/>
          </p:nvGrpSpPr>
          <p:grpSpPr>
            <a:xfrm>
              <a:off x="663408" y="2768271"/>
              <a:ext cx="1247240" cy="365966"/>
              <a:chOff x="932836" y="1348167"/>
              <a:chExt cx="1625833" cy="477053"/>
            </a:xfrm>
          </p:grpSpPr>
          <p:sp>
            <p:nvSpPr>
              <p:cNvPr id="15" name="矩形: 圆角 14"/>
              <p:cNvSpPr/>
              <p:nvPr>
                <p:custDataLst>
                  <p:tags r:id="rId10"/>
                </p:custDataLst>
              </p:nvPr>
            </p:nvSpPr>
            <p:spPr>
              <a:xfrm>
                <a:off x="952418" y="1348167"/>
                <a:ext cx="1538287" cy="477053"/>
              </a:xfrm>
              <a:prstGeom prst="roundRect">
                <a:avLst>
                  <a:gd name="adj" fmla="val 50000"/>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6" name="文本框 15"/>
              <p:cNvSpPr txBox="1"/>
              <p:nvPr>
                <p:custDataLst>
                  <p:tags r:id="rId11"/>
                </p:custDataLst>
              </p:nvPr>
            </p:nvSpPr>
            <p:spPr>
              <a:xfrm>
                <a:off x="932836" y="1389939"/>
                <a:ext cx="1625833" cy="389871"/>
              </a:xfrm>
              <a:prstGeom prst="rect">
                <a:avLst/>
              </a:prstGeom>
              <a:noFill/>
            </p:spPr>
            <p:txBody>
              <a:bodyPr wrap="square" rtlCol="0">
                <a:spAutoFit/>
              </a:bodyPr>
              <a:lstStyle/>
              <a:p>
                <a:pPr lvl="0" algn="ctr">
                  <a:buClrTx/>
                  <a:buSzTx/>
                  <a:buFontTx/>
                </a:pPr>
                <a:r>
                  <a:rPr lang="zh-CN" altLang="zh-CN" dirty="0">
                    <a:solidFill>
                      <a:schemeClr val="bg1"/>
                    </a:solidFill>
                    <a:latin typeface="微软雅黑" panose="020B0503020204020204" charset="-122"/>
                    <a:ea typeface="微软雅黑" panose="020B0503020204020204" charset="-122"/>
                    <a:sym typeface="+mn-ea"/>
                  </a:rPr>
                  <a:t>②B2C模式</a:t>
                </a:r>
              </a:p>
            </p:txBody>
          </p:sp>
        </p:grpSp>
        <p:sp>
          <p:nvSpPr>
            <p:cNvPr id="14" name="文本框 13"/>
            <p:cNvSpPr txBox="1"/>
            <p:nvPr>
              <p:custDataLst>
                <p:tags r:id="rId9"/>
              </p:custDataLst>
            </p:nvPr>
          </p:nvSpPr>
          <p:spPr>
            <a:xfrm>
              <a:off x="647044" y="3195570"/>
              <a:ext cx="2414905" cy="1476375"/>
            </a:xfrm>
            <a:prstGeom prst="rect">
              <a:avLst/>
            </a:prstGeom>
            <a:noFill/>
          </p:spPr>
          <p:txBody>
            <a:bodyPr wrap="square" rtlCol="0">
              <a:spAutoFit/>
            </a:bodyPr>
            <a:lstStyle>
              <a:defPPr>
                <a:defRPr lang="en-US"/>
              </a:defPPr>
              <a:lvl1pPr>
                <a:defRPr sz="900">
                  <a:solidFill>
                    <a:schemeClr val="tx1">
                      <a:lumMod val="75000"/>
                      <a:lumOff val="25000"/>
                    </a:schemeClr>
                  </a:solidFill>
                  <a:latin typeface="+mn-ea"/>
                  <a:cs typeface="汉仪旗黑-50S" panose="00020600040101010101" charset="-122"/>
                </a:defRPr>
              </a:lvl1pPr>
            </a:lstStyle>
            <a:p>
              <a:pPr>
                <a:lnSpc>
                  <a:spcPct val="15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rPr>
                <a:t>B2C模式是指平台上的商家可以将商品直接销售给消费者。这种模式的平台主要面向个人消费者，可以提供更加个性化的服务，例如商品推荐、售后服务等。</a:t>
              </a:r>
            </a:p>
          </p:txBody>
        </p:sp>
      </p:grpSp>
      <p:grpSp>
        <p:nvGrpSpPr>
          <p:cNvPr id="17" name="组合 16"/>
          <p:cNvGrpSpPr/>
          <p:nvPr>
            <p:custDataLst>
              <p:tags r:id="rId3"/>
            </p:custDataLst>
          </p:nvPr>
        </p:nvGrpSpPr>
        <p:grpSpPr>
          <a:xfrm>
            <a:off x="6310210" y="2286733"/>
            <a:ext cx="2579370" cy="2670810"/>
            <a:chOff x="556239" y="2501515"/>
            <a:chExt cx="2579370" cy="2670810"/>
          </a:xfrm>
        </p:grpSpPr>
        <p:sp>
          <p:nvSpPr>
            <p:cNvPr id="18" name="矩形: 圆角 17"/>
            <p:cNvSpPr/>
            <p:nvPr>
              <p:custDataLst>
                <p:tags r:id="rId4"/>
              </p:custDataLst>
            </p:nvPr>
          </p:nvSpPr>
          <p:spPr>
            <a:xfrm rot="5400000">
              <a:off x="702967" y="2354786"/>
              <a:ext cx="2227801" cy="2521258"/>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19" name="组合 18"/>
            <p:cNvGrpSpPr/>
            <p:nvPr/>
          </p:nvGrpSpPr>
          <p:grpSpPr>
            <a:xfrm>
              <a:off x="663408" y="2768271"/>
              <a:ext cx="1247240" cy="365966"/>
              <a:chOff x="932836" y="1348167"/>
              <a:chExt cx="1625833" cy="477053"/>
            </a:xfrm>
          </p:grpSpPr>
          <p:sp>
            <p:nvSpPr>
              <p:cNvPr id="21" name="矩形: 圆角 20"/>
              <p:cNvSpPr/>
              <p:nvPr>
                <p:custDataLst>
                  <p:tags r:id="rId6"/>
                </p:custDataLst>
              </p:nvPr>
            </p:nvSpPr>
            <p:spPr>
              <a:xfrm>
                <a:off x="952418" y="1348167"/>
                <a:ext cx="1538287" cy="477053"/>
              </a:xfrm>
              <a:prstGeom prst="roundRect">
                <a:avLst>
                  <a:gd name="adj" fmla="val 50000"/>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文本框 21"/>
              <p:cNvSpPr txBox="1"/>
              <p:nvPr>
                <p:custDataLst>
                  <p:tags r:id="rId7"/>
                </p:custDataLst>
              </p:nvPr>
            </p:nvSpPr>
            <p:spPr>
              <a:xfrm>
                <a:off x="932836" y="1389939"/>
                <a:ext cx="1625833" cy="389871"/>
              </a:xfrm>
              <a:prstGeom prst="rect">
                <a:avLst/>
              </a:prstGeom>
              <a:noFill/>
            </p:spPr>
            <p:txBody>
              <a:bodyPr wrap="square" rtlCol="0">
                <a:spAutoFit/>
              </a:bodyPr>
              <a:lstStyle/>
              <a:p>
                <a:pPr lvl="0" algn="ctr">
                  <a:buClrTx/>
                  <a:buSzTx/>
                  <a:buFontTx/>
                </a:pPr>
                <a:r>
                  <a:rPr lang="zh-CN" altLang="zh-CN" dirty="0">
                    <a:solidFill>
                      <a:schemeClr val="bg1"/>
                    </a:solidFill>
                    <a:latin typeface="微软雅黑" panose="020B0503020204020204" charset="-122"/>
                    <a:ea typeface="微软雅黑" panose="020B0503020204020204" charset="-122"/>
                    <a:sym typeface="+mn-ea"/>
                  </a:rPr>
                  <a:t>③C2C模式</a:t>
                </a:r>
              </a:p>
            </p:txBody>
          </p:sp>
        </p:grpSp>
        <p:sp>
          <p:nvSpPr>
            <p:cNvPr id="20" name="文本框 19"/>
            <p:cNvSpPr txBox="1"/>
            <p:nvPr>
              <p:custDataLst>
                <p:tags r:id="rId5"/>
              </p:custDataLst>
            </p:nvPr>
          </p:nvSpPr>
          <p:spPr>
            <a:xfrm>
              <a:off x="646409" y="3142230"/>
              <a:ext cx="2489200" cy="2030095"/>
            </a:xfrm>
            <a:prstGeom prst="rect">
              <a:avLst/>
            </a:prstGeom>
            <a:noFill/>
          </p:spPr>
          <p:txBody>
            <a:bodyPr wrap="square" rtlCol="0">
              <a:spAutoFit/>
            </a:bodyPr>
            <a:lstStyle>
              <a:defPPr>
                <a:defRPr lang="en-US"/>
              </a:defPPr>
              <a:lvl1pPr>
                <a:defRPr sz="900">
                  <a:solidFill>
                    <a:schemeClr val="tx1">
                      <a:lumMod val="75000"/>
                      <a:lumOff val="25000"/>
                    </a:schemeClr>
                  </a:solidFill>
                  <a:latin typeface="+mn-ea"/>
                  <a:cs typeface="汉仪旗黑-50S" panose="00020600040101010101" charset="-122"/>
                </a:defRPr>
              </a:lvl1pPr>
            </a:lstStyle>
            <a:p>
              <a:pPr>
                <a:lnSpc>
                  <a:spcPct val="15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rPr>
                <a:t>C2C模式是指平台上的个人可以通过平台进行交易。这种模式的平台主要面向个人消费者，可以提供更加广阔的市场。同时，C2C模式的平台也要求商家提供详细的商品信息和服务承诺，以保证消费者的利益。</a:t>
              </a:r>
            </a:p>
          </p:txBody>
        </p:sp>
      </p:grpSp>
      <p:sp>
        <p:nvSpPr>
          <p:cNvPr id="3" name="矩形 2"/>
          <p:cNvSpPr/>
          <p:nvPr/>
        </p:nvSpPr>
        <p:spPr>
          <a:xfrm>
            <a:off x="215900" y="154940"/>
            <a:ext cx="413829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二、跨境电商的三种模式</a:t>
            </a:r>
          </a:p>
        </p:txBody>
      </p:sp>
      <p:sp>
        <p:nvSpPr>
          <p:cNvPr id="24" name="文本框 23"/>
          <p:cNvSpPr txBox="1"/>
          <p:nvPr/>
        </p:nvSpPr>
        <p:spPr>
          <a:xfrm>
            <a:off x="215900" y="627380"/>
            <a:ext cx="3470275"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Three Models of Cross border E-commerce</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grpSp>
        <p:nvGrpSpPr>
          <p:cNvPr id="57" name="组合 56"/>
          <p:cNvGrpSpPr/>
          <p:nvPr>
            <p:custDataLst>
              <p:tags r:id="rId1"/>
            </p:custDataLst>
          </p:nvPr>
        </p:nvGrpSpPr>
        <p:grpSpPr>
          <a:xfrm>
            <a:off x="831541" y="898854"/>
            <a:ext cx="7480917" cy="3941434"/>
            <a:chOff x="334346" y="1121569"/>
            <a:chExt cx="6128658" cy="3228976"/>
          </a:xfrm>
        </p:grpSpPr>
        <p:grpSp>
          <p:nvGrpSpPr>
            <p:cNvPr id="54" name="组合 53"/>
            <p:cNvGrpSpPr/>
            <p:nvPr/>
          </p:nvGrpSpPr>
          <p:grpSpPr>
            <a:xfrm>
              <a:off x="334346" y="2786063"/>
              <a:ext cx="6128658" cy="1564482"/>
              <a:chOff x="334346" y="1121569"/>
              <a:chExt cx="6128658" cy="1564482"/>
            </a:xfrm>
          </p:grpSpPr>
          <p:sp>
            <p:nvSpPr>
              <p:cNvPr id="55" name="矩形: 圆角 54"/>
              <p:cNvSpPr/>
              <p:nvPr>
                <p:custDataLst>
                  <p:tags r:id="rId20"/>
                </p:custDataLst>
              </p:nvPr>
            </p:nvSpPr>
            <p:spPr>
              <a:xfrm rot="5400000">
                <a:off x="4177345" y="400391"/>
                <a:ext cx="1564481" cy="3006837"/>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6" name="矩形: 圆角 55"/>
              <p:cNvSpPr/>
              <p:nvPr>
                <p:custDataLst>
                  <p:tags r:id="rId21"/>
                </p:custDataLst>
              </p:nvPr>
            </p:nvSpPr>
            <p:spPr>
              <a:xfrm rot="5400000">
                <a:off x="1055524" y="400392"/>
                <a:ext cx="1564481" cy="3006837"/>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53" name="组合 52"/>
            <p:cNvGrpSpPr/>
            <p:nvPr/>
          </p:nvGrpSpPr>
          <p:grpSpPr>
            <a:xfrm>
              <a:off x="334346" y="1121569"/>
              <a:ext cx="6128658" cy="1564482"/>
              <a:chOff x="334346" y="1121569"/>
              <a:chExt cx="6128658" cy="1564482"/>
            </a:xfrm>
          </p:grpSpPr>
          <p:sp>
            <p:nvSpPr>
              <p:cNvPr id="52" name="矩形: 圆角 51"/>
              <p:cNvSpPr/>
              <p:nvPr>
                <p:custDataLst>
                  <p:tags r:id="rId18"/>
                </p:custDataLst>
              </p:nvPr>
            </p:nvSpPr>
            <p:spPr>
              <a:xfrm rot="5400000">
                <a:off x="4177345" y="400391"/>
                <a:ext cx="1564481" cy="3006837"/>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4" name="矩形: 圆角 43"/>
              <p:cNvSpPr/>
              <p:nvPr>
                <p:custDataLst>
                  <p:tags r:id="rId19"/>
                </p:custDataLst>
              </p:nvPr>
            </p:nvSpPr>
            <p:spPr>
              <a:xfrm rot="5400000">
                <a:off x="1055524" y="400392"/>
                <a:ext cx="1564481" cy="3006837"/>
              </a:xfrm>
              <a:prstGeom prst="roundRect">
                <a:avLst>
                  <a:gd name="adj" fmla="val 4303"/>
                </a:avLst>
              </a:prstGeom>
              <a:solidFill>
                <a:schemeClr val="bg1"/>
              </a:solidFill>
              <a:ln>
                <a:noFill/>
              </a:ln>
              <a:effectLst>
                <a:reflection blurRad="114300" stA="48000" endPos="2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45" name="组合 44"/>
            <p:cNvGrpSpPr/>
            <p:nvPr/>
          </p:nvGrpSpPr>
          <p:grpSpPr>
            <a:xfrm rot="5400000">
              <a:off x="2597051" y="1878260"/>
              <a:ext cx="1603248" cy="1603248"/>
              <a:chOff x="1327911" y="1667053"/>
              <a:chExt cx="1603248" cy="1603248"/>
            </a:xfrm>
          </p:grpSpPr>
          <p:sp>
            <p:nvSpPr>
              <p:cNvPr id="46" name="椭圆 45"/>
              <p:cNvSpPr/>
              <p:nvPr>
                <p:custDataLst>
                  <p:tags r:id="rId15"/>
                </p:custDataLst>
              </p:nvPr>
            </p:nvSpPr>
            <p:spPr>
              <a:xfrm>
                <a:off x="1581711" y="1920853"/>
                <a:ext cx="1095648" cy="1095648"/>
              </a:xfrm>
              <a:prstGeom prst="ellipse">
                <a:avLst/>
              </a:prstGeom>
              <a:solidFill>
                <a:schemeClr val="accent1"/>
              </a:solidFill>
              <a:ln>
                <a:noFill/>
              </a:ln>
              <a:effectLst>
                <a:outerShdw blurRad="368300" dist="127000" dir="24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47" name="椭圆 46"/>
              <p:cNvSpPr/>
              <p:nvPr>
                <p:custDataLst>
                  <p:tags r:id="rId16"/>
                </p:custDataLst>
              </p:nvPr>
            </p:nvSpPr>
            <p:spPr>
              <a:xfrm rot="5680615">
                <a:off x="1490470" y="1829612"/>
                <a:ext cx="1278130" cy="1278130"/>
              </a:xfrm>
              <a:prstGeom prst="ellipse">
                <a:avLst/>
              </a:prstGeom>
              <a:noFill/>
              <a:ln w="22225">
                <a:gradFill flip="none" rotWithShape="1">
                  <a:gsLst>
                    <a:gs pos="0">
                      <a:schemeClr val="accent1">
                        <a:lumMod val="45000"/>
                        <a:lumOff val="55000"/>
                        <a:alpha val="44000"/>
                      </a:schemeClr>
                    </a:gs>
                    <a:gs pos="100000">
                      <a:schemeClr val="accent1">
                        <a:lumMod val="20000"/>
                        <a:lumOff val="80000"/>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8" name="弧形 47"/>
              <p:cNvSpPr/>
              <p:nvPr>
                <p:custDataLst>
                  <p:tags r:id="rId17"/>
                </p:custDataLst>
              </p:nvPr>
            </p:nvSpPr>
            <p:spPr>
              <a:xfrm rot="7609396">
                <a:off x="1327911" y="1667053"/>
                <a:ext cx="1603248" cy="1603248"/>
              </a:xfrm>
              <a:prstGeom prst="arc">
                <a:avLst>
                  <a:gd name="adj1" fmla="val 17154829"/>
                  <a:gd name="adj2" fmla="val 8729259"/>
                </a:avLst>
              </a:prstGeom>
              <a:noFill/>
              <a:ln w="6350">
                <a:gradFill>
                  <a:gsLst>
                    <a:gs pos="0">
                      <a:schemeClr val="accent1">
                        <a:lumMod val="20000"/>
                        <a:lumOff val="80000"/>
                        <a:alpha val="0"/>
                      </a:schemeClr>
                    </a:gs>
                    <a:gs pos="100000">
                      <a:schemeClr val="accent1">
                        <a:lumMod val="40000"/>
                        <a:lumOff val="60000"/>
                        <a:alpha val="75000"/>
                      </a:schemeClr>
                    </a:gs>
                  </a:gsLst>
                  <a:lin ang="5400000" scaled="1"/>
                </a:gra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grpSp>
        <p:nvGrpSpPr>
          <p:cNvPr id="58" name="组合 57"/>
          <p:cNvGrpSpPr/>
          <p:nvPr>
            <p:custDataLst>
              <p:tags r:id="rId2"/>
            </p:custDataLst>
          </p:nvPr>
        </p:nvGrpSpPr>
        <p:grpSpPr>
          <a:xfrm>
            <a:off x="919047" y="1126284"/>
            <a:ext cx="1247240" cy="365966"/>
            <a:chOff x="932836" y="1348167"/>
            <a:chExt cx="1625833" cy="477053"/>
          </a:xfrm>
        </p:grpSpPr>
        <p:sp>
          <p:nvSpPr>
            <p:cNvPr id="59" name="矩形: 圆角 58"/>
            <p:cNvSpPr/>
            <p:nvPr>
              <p:custDataLst>
                <p:tags r:id="rId13"/>
              </p:custDataLst>
            </p:nvPr>
          </p:nvSpPr>
          <p:spPr>
            <a:xfrm>
              <a:off x="952418" y="1348167"/>
              <a:ext cx="1538287" cy="477053"/>
            </a:xfrm>
            <a:prstGeom prst="roundRect">
              <a:avLst>
                <a:gd name="adj" fmla="val 50000"/>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0" name="文本框 59"/>
            <p:cNvSpPr txBox="1"/>
            <p:nvPr>
              <p:custDataLst>
                <p:tags r:id="rId14"/>
              </p:custDataLst>
            </p:nvPr>
          </p:nvSpPr>
          <p:spPr>
            <a:xfrm>
              <a:off x="932836" y="1389939"/>
              <a:ext cx="1625833" cy="389871"/>
            </a:xfrm>
            <a:prstGeom prst="rect">
              <a:avLst/>
            </a:prstGeom>
            <a:noFill/>
          </p:spPr>
          <p:txBody>
            <a:bodyPr wrap="square" rtlCol="0">
              <a:spAutoFit/>
            </a:bodyPr>
            <a:lstStyle/>
            <a:p>
              <a:pPr algn="ctr"/>
              <a:r>
                <a:rPr lang="zh-CN" altLang="en-US" b="1">
                  <a:solidFill>
                    <a:schemeClr val="bg1"/>
                  </a:solidFill>
                  <a:latin typeface="微软雅黑" panose="020B0503020204020204" charset="-122"/>
                  <a:ea typeface="微软雅黑" panose="020B0503020204020204" charset="-122"/>
                </a:rPr>
                <a:t>在线消费趋势</a:t>
              </a:r>
            </a:p>
          </p:txBody>
        </p:sp>
      </p:grpSp>
      <p:sp>
        <p:nvSpPr>
          <p:cNvPr id="67" name="文本框 66"/>
          <p:cNvSpPr txBox="1"/>
          <p:nvPr>
            <p:custDataLst>
              <p:tags r:id="rId3"/>
            </p:custDataLst>
          </p:nvPr>
        </p:nvSpPr>
        <p:spPr>
          <a:xfrm>
            <a:off x="942048" y="1580987"/>
            <a:ext cx="3118676" cy="852805"/>
          </a:xfrm>
          <a:prstGeom prst="rect">
            <a:avLst/>
          </a:prstGeom>
          <a:noFill/>
        </p:spPr>
        <p:txBody>
          <a:bodyPr wrap="square" rtlCol="0">
            <a:spAutoFit/>
          </a:bodyPr>
          <a:lstStyle>
            <a:defPPr>
              <a:defRPr lang="en-US"/>
            </a:defPPr>
            <a:lvl1pPr>
              <a:defRPr sz="900">
                <a:solidFill>
                  <a:schemeClr val="tx1">
                    <a:lumMod val="75000"/>
                    <a:lumOff val="25000"/>
                  </a:schemeClr>
                </a:solidFill>
                <a:latin typeface="+mn-ea"/>
                <a:cs typeface="汉仪旗黑-50S" panose="00020600040101010101" charset="-122"/>
              </a:defRPr>
            </a:lvl1pPr>
          </a:lstStyle>
          <a:p>
            <a:pPr indent="279400" fontAlgn="auto">
              <a:lnSpc>
                <a:spcPct val="150000"/>
              </a:lnSpc>
              <a:extLst>
                <a:ext uri="{35155182-B16C-46BC-9424-99874614C6A1}">
                  <wpsdc:indentchars xmlns:wpsdc="http://www.wps.cn/officeDocument/2017/drawingmlCustomData" xmlns="" val="200" checksum="25669251"/>
                </a:ext>
              </a:extLst>
            </a:pPr>
            <a:r>
              <a:rPr lang="zh-CN" altLang="en-US" sz="11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rPr>
              <a:t>我们知道前几年疫情改变了全球的消费模式和需求，网购已经成为人们生活消费的一种习惯。</a:t>
            </a:r>
          </a:p>
        </p:txBody>
      </p:sp>
      <p:grpSp>
        <p:nvGrpSpPr>
          <p:cNvPr id="75" name="组合 74"/>
          <p:cNvGrpSpPr/>
          <p:nvPr>
            <p:custDataLst>
              <p:tags r:id="rId4"/>
            </p:custDataLst>
          </p:nvPr>
        </p:nvGrpSpPr>
        <p:grpSpPr>
          <a:xfrm>
            <a:off x="909215" y="2998810"/>
            <a:ext cx="1247240" cy="365966"/>
            <a:chOff x="932836" y="1348167"/>
            <a:chExt cx="1625833" cy="477053"/>
          </a:xfrm>
        </p:grpSpPr>
        <p:sp>
          <p:nvSpPr>
            <p:cNvPr id="76" name="矩形: 圆角 75"/>
            <p:cNvSpPr/>
            <p:nvPr>
              <p:custDataLst>
                <p:tags r:id="rId11"/>
              </p:custDataLst>
            </p:nvPr>
          </p:nvSpPr>
          <p:spPr>
            <a:xfrm>
              <a:off x="952418" y="1348167"/>
              <a:ext cx="1538287" cy="477053"/>
            </a:xfrm>
            <a:prstGeom prst="roundRect">
              <a:avLst>
                <a:gd name="adj" fmla="val 50000"/>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7" name="文本框 76"/>
            <p:cNvSpPr txBox="1"/>
            <p:nvPr>
              <p:custDataLst>
                <p:tags r:id="rId12"/>
              </p:custDataLst>
            </p:nvPr>
          </p:nvSpPr>
          <p:spPr>
            <a:xfrm>
              <a:off x="932836" y="1389939"/>
              <a:ext cx="1625833" cy="389871"/>
            </a:xfrm>
            <a:prstGeom prst="rect">
              <a:avLst/>
            </a:prstGeom>
            <a:noFill/>
          </p:spPr>
          <p:txBody>
            <a:bodyPr wrap="square" rtlCol="0">
              <a:sp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sym typeface="+mn-ea"/>
                </a:rPr>
                <a:t>发展空间广阔</a:t>
              </a:r>
            </a:p>
          </p:txBody>
        </p:sp>
      </p:grpSp>
      <p:sp>
        <p:nvSpPr>
          <p:cNvPr id="78" name="文本框 77"/>
          <p:cNvSpPr txBox="1"/>
          <p:nvPr>
            <p:custDataLst>
              <p:tags r:id="rId5"/>
            </p:custDataLst>
          </p:nvPr>
        </p:nvSpPr>
        <p:spPr>
          <a:xfrm>
            <a:off x="942340" y="3428365"/>
            <a:ext cx="3422015" cy="1614805"/>
          </a:xfrm>
          <a:prstGeom prst="rect">
            <a:avLst/>
          </a:prstGeom>
          <a:noFill/>
        </p:spPr>
        <p:txBody>
          <a:bodyPr wrap="square" rtlCol="0">
            <a:spAutoFit/>
          </a:bodyPr>
          <a:lstStyle>
            <a:defPPr>
              <a:defRPr lang="en-US"/>
            </a:defPPr>
            <a:lvl1pPr>
              <a:defRPr sz="900">
                <a:solidFill>
                  <a:schemeClr val="tx1">
                    <a:lumMod val="75000"/>
                    <a:lumOff val="25000"/>
                  </a:schemeClr>
                </a:solidFill>
                <a:latin typeface="+mn-ea"/>
                <a:cs typeface="汉仪旗黑-50S" panose="00020600040101010101" charset="-122"/>
              </a:defRPr>
            </a:lvl1pPr>
          </a:lstStyle>
          <a:p>
            <a:pPr lvl="0" indent="279400" algn="l">
              <a:lnSpc>
                <a:spcPct val="150000"/>
              </a:lnSpc>
              <a:buClrTx/>
              <a:buSzTx/>
              <a:buFontTx/>
              <a:extLst>
                <a:ext uri="{35155182-B16C-46BC-9424-99874614C6A1}">
                  <wpsdc:indentchars xmlns:wpsdc="http://www.wps.cn/officeDocument/2017/drawingmlCustomData" xmlns="" val="200" checksum="25669251"/>
                </a:ext>
              </a:extLst>
            </a:pPr>
            <a:r>
              <a:rPr lang="zh-CN" altLang="en-US" sz="11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网络是一个没有边界媒介方式，依附于网络发生的跨境电子商务具有了全球性和非中心化的特性。</a:t>
            </a:r>
          </a:p>
          <a:p>
            <a:pPr lvl="0" indent="279400" algn="l">
              <a:lnSpc>
                <a:spcPct val="150000"/>
              </a:lnSpc>
              <a:buClrTx/>
              <a:buSzTx/>
              <a:buFontTx/>
              <a:extLst>
                <a:ext uri="{35155182-B16C-46BC-9424-99874614C6A1}">
                  <wpsdc:indentchars xmlns:wpsdc="http://www.wps.cn/officeDocument/2017/drawingmlCustomData" xmlns="" val="200" checksum="25669251"/>
                </a:ext>
              </a:extLst>
            </a:pPr>
            <a:r>
              <a:rPr lang="zh-CN" altLang="en-US" sz="11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电子商务与传统的交易方式相比，其一个重要特点在于电子商务是一种无边界交易不同地域的商户可以在遵守交易规则的基础上，跨越国界把产品尤其是高附加值产品和服务提交到市场。</a:t>
            </a:r>
          </a:p>
        </p:txBody>
      </p:sp>
      <p:sp>
        <p:nvSpPr>
          <p:cNvPr id="92" name="文本框 91"/>
          <p:cNvSpPr txBox="1"/>
          <p:nvPr>
            <p:custDataLst>
              <p:tags r:id="rId6"/>
            </p:custDataLst>
          </p:nvPr>
        </p:nvSpPr>
        <p:spPr>
          <a:xfrm>
            <a:off x="5241290" y="1581150"/>
            <a:ext cx="2863850" cy="1106805"/>
          </a:xfrm>
          <a:prstGeom prst="rect">
            <a:avLst/>
          </a:prstGeom>
          <a:noFill/>
        </p:spPr>
        <p:txBody>
          <a:bodyPr wrap="square" rtlCol="0">
            <a:spAutoFit/>
          </a:bodyPr>
          <a:lstStyle>
            <a:defPPr>
              <a:defRPr lang="en-US"/>
            </a:defPPr>
            <a:lvl1pPr>
              <a:defRPr sz="900">
                <a:solidFill>
                  <a:schemeClr val="tx1">
                    <a:lumMod val="75000"/>
                    <a:lumOff val="25000"/>
                  </a:schemeClr>
                </a:solidFill>
                <a:latin typeface="+mn-ea"/>
                <a:cs typeface="汉仪旗黑-50S" panose="00020600040101010101" charset="-122"/>
              </a:defRPr>
            </a:lvl1pPr>
          </a:lstStyle>
          <a:p>
            <a:pPr lvl="0" indent="279400" algn="l">
              <a:lnSpc>
                <a:spcPct val="150000"/>
              </a:lnSpc>
              <a:buClrTx/>
              <a:buSzTx/>
              <a:buFontTx/>
              <a:extLst>
                <a:ext uri="{35155182-B16C-46BC-9424-99874614C6A1}">
                  <wpsdc:indentchars xmlns:wpsdc="http://www.wps.cn/officeDocument/2017/drawingmlCustomData" xmlns="" val="200" checksum="25669251"/>
                </a:ext>
              </a:extLst>
            </a:pPr>
            <a:r>
              <a:rPr lang="zh-CN" altLang="en-US" sz="1100" b="1">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目前国家出台了很多政策对跨境电子商务交易提供支持，物流效率越来越好，各种关税等政策也越来越好，在全球化的，这块是非常有前景的。</a:t>
            </a:r>
          </a:p>
        </p:txBody>
      </p:sp>
      <p:grpSp>
        <p:nvGrpSpPr>
          <p:cNvPr id="93" name="组合 92"/>
          <p:cNvGrpSpPr/>
          <p:nvPr>
            <p:custDataLst>
              <p:tags r:id="rId7"/>
            </p:custDataLst>
          </p:nvPr>
        </p:nvGrpSpPr>
        <p:grpSpPr>
          <a:xfrm>
            <a:off x="6798737" y="1126284"/>
            <a:ext cx="1247240" cy="365966"/>
            <a:chOff x="932836" y="1348167"/>
            <a:chExt cx="1625833" cy="477053"/>
          </a:xfrm>
        </p:grpSpPr>
        <p:sp>
          <p:nvSpPr>
            <p:cNvPr id="94" name="矩形: 圆角 93"/>
            <p:cNvSpPr/>
            <p:nvPr>
              <p:custDataLst>
                <p:tags r:id="rId9"/>
              </p:custDataLst>
            </p:nvPr>
          </p:nvSpPr>
          <p:spPr>
            <a:xfrm>
              <a:off x="952418" y="1348167"/>
              <a:ext cx="1538287" cy="477053"/>
            </a:xfrm>
            <a:prstGeom prst="roundRect">
              <a:avLst>
                <a:gd name="adj" fmla="val 50000"/>
              </a:avLst>
            </a:prstGeom>
            <a:solidFill>
              <a:schemeClr val="accent1"/>
            </a:solidFill>
            <a:ln>
              <a:noFill/>
            </a:ln>
            <a:effectLst>
              <a:outerShdw blurRad="368300" dist="127000" dir="7800000" sx="98000" sy="98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5" name="文本框 94"/>
            <p:cNvSpPr txBox="1"/>
            <p:nvPr>
              <p:custDataLst>
                <p:tags r:id="rId10"/>
              </p:custDataLst>
            </p:nvPr>
          </p:nvSpPr>
          <p:spPr>
            <a:xfrm>
              <a:off x="932836" y="1389939"/>
              <a:ext cx="1625833" cy="389871"/>
            </a:xfrm>
            <a:prstGeom prst="rect">
              <a:avLst/>
            </a:prstGeom>
            <a:noFill/>
          </p:spPr>
          <p:txBody>
            <a:bodyPr wrap="square" rtlCol="0">
              <a:sp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sym typeface="+mn-ea"/>
                </a:rPr>
                <a:t>政策支持空前</a:t>
              </a:r>
            </a:p>
          </p:txBody>
        </p:sp>
      </p:grpSp>
      <p:pic>
        <p:nvPicPr>
          <p:cNvPr id="3" name="图片 4" descr="32313534313136373b32313534313135313bbacfd7f7"/>
          <p:cNvPicPr>
            <a:picLocks noChangeAspect="1"/>
          </p:cNvPicPr>
          <p:nvPr>
            <p:custDataLst>
              <p:tags r:id="rId8"/>
            </p:custDataLst>
          </p:nvPr>
        </p:nvPicPr>
        <p:blipFill>
          <a:blip r:embed="rId23">
            <a:extLst>
              <a:ext uri="{96DAC541-7B7A-43D3-8B79-37D633B846F1}">
                <asvg:svgBlip xmlns:asvg="http://schemas.microsoft.com/office/drawing/2016/SVG/main" r:embed="rId24"/>
              </a:ext>
            </a:extLst>
          </a:blip>
          <a:stretch>
            <a:fillRect/>
          </a:stretch>
        </p:blipFill>
        <p:spPr>
          <a:xfrm>
            <a:off x="4114800" y="2351231"/>
            <a:ext cx="914400" cy="914400"/>
          </a:xfrm>
          <a:prstGeom prst="rect">
            <a:avLst/>
          </a:prstGeom>
        </p:spPr>
      </p:pic>
      <p:sp>
        <p:nvSpPr>
          <p:cNvPr id="4" name="矩形 3"/>
          <p:cNvSpPr/>
          <p:nvPr/>
        </p:nvSpPr>
        <p:spPr>
          <a:xfrm>
            <a:off x="215900" y="154940"/>
            <a:ext cx="413829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三、拉萨跨境电商发展机遇</a:t>
            </a:r>
          </a:p>
        </p:txBody>
      </p:sp>
      <p:sp>
        <p:nvSpPr>
          <p:cNvPr id="24" name="文本框 23"/>
          <p:cNvSpPr txBox="1"/>
          <p:nvPr/>
        </p:nvSpPr>
        <p:spPr>
          <a:xfrm>
            <a:off x="215900" y="627380"/>
            <a:ext cx="2986405"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The characteristics of cross-border e-commerce</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linds(horizontal)">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blinds(horizontal)">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blinds(horizontal)">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blinds(horizontal)">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blinds(horizontal)">
                                      <p:cBhvr>
                                        <p:cTn id="38" dur="500"/>
                                        <p:tgtEl>
                                          <p:spTgt spid="9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blinds(horizontal)">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blinds(horizontal)">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8" grpId="0"/>
      <p:bldP spid="92" grpId="0"/>
      <p:bldP spid="4"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p:nvSpPr>
        <p:spPr>
          <a:xfrm>
            <a:off x="0" y="-1"/>
            <a:ext cx="9144000" cy="4353637"/>
          </a:xfrm>
          <a:prstGeom prst="rect">
            <a:avLst/>
          </a:prstGeom>
          <a:gradFill flip="none" rotWithShape="1">
            <a:gsLst>
              <a:gs pos="0">
                <a:srgbClr val="88B3D5">
                  <a:alpha val="0"/>
                </a:srgbClr>
              </a:gs>
              <a:gs pos="56000">
                <a:srgbClr val="5D97C7"/>
              </a:gs>
              <a:gs pos="100000">
                <a:srgbClr val="5D97C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3" name="组合 2"/>
          <p:cNvGrpSpPr/>
          <p:nvPr/>
        </p:nvGrpSpPr>
        <p:grpSpPr>
          <a:xfrm>
            <a:off x="8608445" y="307160"/>
            <a:ext cx="247156" cy="244814"/>
            <a:chOff x="2624010" y="201688"/>
            <a:chExt cx="247156" cy="244814"/>
          </a:xfrm>
          <a:solidFill>
            <a:schemeClr val="bg1"/>
          </a:solidFill>
        </p:grpSpPr>
        <p:sp>
          <p:nvSpPr>
            <p:cNvPr id="8" name="椭圆 7"/>
            <p:cNvSpPr/>
            <p:nvPr/>
          </p:nvSpPr>
          <p:spPr>
            <a:xfrm flipV="1">
              <a:off x="2624010"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0" name="椭圆 9"/>
            <p:cNvSpPr/>
            <p:nvPr/>
          </p:nvSpPr>
          <p:spPr>
            <a:xfrm flipV="1">
              <a:off x="2724729"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4" name="椭圆 13"/>
            <p:cNvSpPr/>
            <p:nvPr/>
          </p:nvSpPr>
          <p:spPr>
            <a:xfrm flipV="1">
              <a:off x="2825447" y="2016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5" name="椭圆 14"/>
            <p:cNvSpPr/>
            <p:nvPr/>
          </p:nvSpPr>
          <p:spPr>
            <a:xfrm flipV="1">
              <a:off x="2624010"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6" name="椭圆 15"/>
            <p:cNvSpPr/>
            <p:nvPr/>
          </p:nvSpPr>
          <p:spPr>
            <a:xfrm flipV="1">
              <a:off x="2724729"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7" name="椭圆 16"/>
            <p:cNvSpPr/>
            <p:nvPr/>
          </p:nvSpPr>
          <p:spPr>
            <a:xfrm flipV="1">
              <a:off x="2825447" y="30123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9" name="椭圆 18"/>
            <p:cNvSpPr/>
            <p:nvPr/>
          </p:nvSpPr>
          <p:spPr>
            <a:xfrm flipV="1">
              <a:off x="2624010"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0" name="椭圆 19"/>
            <p:cNvSpPr/>
            <p:nvPr/>
          </p:nvSpPr>
          <p:spPr>
            <a:xfrm flipV="1">
              <a:off x="2724729"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1" name="椭圆 20"/>
            <p:cNvSpPr/>
            <p:nvPr/>
          </p:nvSpPr>
          <p:spPr>
            <a:xfrm flipV="1">
              <a:off x="2825447" y="400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sp>
        <p:nvSpPr>
          <p:cNvPr id="22" name="文本框 21"/>
          <p:cNvSpPr txBox="1"/>
          <p:nvPr/>
        </p:nvSpPr>
        <p:spPr>
          <a:xfrm>
            <a:off x="1811020" y="1351915"/>
            <a:ext cx="5431790" cy="903605"/>
          </a:xfrm>
          <a:prstGeom prst="rect">
            <a:avLst/>
          </a:prstGeom>
          <a:noFill/>
        </p:spPr>
        <p:txBody>
          <a:bodyPr wrap="square">
            <a:spAutoFit/>
            <a:scene3d>
              <a:camera prst="orthographicFront"/>
              <a:lightRig rig="contrasting" dir="t">
                <a:rot lat="0" lon="0" rev="21594000"/>
              </a:lightRig>
            </a:scene3d>
          </a:bodyPr>
          <a:lstStyle>
            <a:defPPr>
              <a:defRPr lang="zh-CN"/>
            </a:defPPr>
            <a:lvl1pPr marR="0" lvl="0" indent="0" algn="ctr" defTabSz="914400" fontAlgn="auto">
              <a:lnSpc>
                <a:spcPct val="110000"/>
              </a:lnSpc>
              <a:spcBef>
                <a:spcPts val="0"/>
              </a:spcBef>
              <a:spcAft>
                <a:spcPts val="0"/>
              </a:spcAft>
              <a:buClrTx/>
              <a:buSzTx/>
              <a:buFontTx/>
              <a:buNone/>
              <a:defRPr kumimoji="0" sz="7200" b="0" i="1" u="none" strike="noStrike" kern="0" cap="none" spc="0" normalizeH="0" baseline="0">
                <a:ln w="9525">
                  <a:noFill/>
                </a:ln>
                <a:gradFill>
                  <a:gsLst>
                    <a:gs pos="0">
                      <a:srgbClr val="F8ECE0"/>
                    </a:gs>
                    <a:gs pos="97959">
                      <a:srgbClr val="F5A67E"/>
                    </a:gs>
                  </a:gsLst>
                  <a:lin ang="2700000" scaled="1"/>
                </a:gradFill>
                <a:effectLst>
                  <a:outerShdw blurRad="50800" dist="76200" dir="5400000" algn="t" rotWithShape="0">
                    <a:srgbClr val="062466"/>
                  </a:outerShdw>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4800" b="0" i="1" u="none" strike="noStrike" kern="0" cap="none" spc="0" normalizeH="0" baseline="0" noProof="0">
                <a:ln w="9525">
                  <a:noFill/>
                </a:ln>
                <a:gradFill flip="none" rotWithShape="1">
                  <a:gsLst>
                    <a:gs pos="51000">
                      <a:prstClr val="white">
                        <a:alpha val="98000"/>
                      </a:prstClr>
                    </a:gs>
                    <a:gs pos="100000">
                      <a:srgbClr val="8DB7D7"/>
                    </a:gs>
                  </a:gsLst>
                  <a:lin ang="5400000" scaled="1"/>
                  <a:tileRect/>
                </a:gradFill>
                <a:effectLst>
                  <a:outerShdw blurRad="127000" dist="127000" dir="2700000" algn="tl" rotWithShape="0">
                    <a:srgbClr val="5594C3">
                      <a:alpha val="9804"/>
                    </a:srgbClr>
                  </a:outerShdw>
                </a:effectLst>
                <a:uLnTx/>
                <a:uFillTx/>
                <a:latin typeface="微软雅黑" panose="020B0503020204020204" charset="-122"/>
                <a:ea typeface="微软雅黑" panose="020B0503020204020204" charset="-122"/>
                <a:cs typeface="+mn-cs"/>
              </a:rPr>
              <a:t>拉萨市支持政策</a:t>
            </a:r>
          </a:p>
        </p:txBody>
      </p:sp>
      <p:sp>
        <p:nvSpPr>
          <p:cNvPr id="23" name="矩形 22"/>
          <p:cNvSpPr/>
          <p:nvPr/>
        </p:nvSpPr>
        <p:spPr>
          <a:xfrm>
            <a:off x="2532171" y="2149526"/>
            <a:ext cx="4079658" cy="299085"/>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9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rPr>
              <a:t>Lhasa City Support Policy</a:t>
            </a:r>
          </a:p>
        </p:txBody>
      </p:sp>
      <p:sp>
        <p:nvSpPr>
          <p:cNvPr id="24" name="矩形 23"/>
          <p:cNvSpPr/>
          <p:nvPr/>
        </p:nvSpPr>
        <p:spPr bwMode="auto">
          <a:xfrm>
            <a:off x="3577171" y="558800"/>
            <a:ext cx="1821708" cy="1445260"/>
          </a:xfrm>
          <a:prstGeom prst="rect">
            <a:avLst/>
          </a:prstGeom>
          <a:noFill/>
        </p:spPr>
        <p:txBody>
          <a:bodyPr wrap="square">
            <a:spAutoFit/>
            <a:scene3d>
              <a:camera prst="orthographicFront"/>
              <a:lightRig rig="contrasting" dir="t">
                <a:rot lat="0" lon="0" rev="21594000"/>
              </a:lightRig>
            </a:scene3d>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en-US" altLang="zh-CN" sz="8000" b="0" i="1" u="none" strike="noStrike" kern="0" cap="none" spc="0" normalizeH="0" baseline="0" noProof="0">
                <a:ln w="9525">
                  <a:noFill/>
                </a:ln>
                <a:gradFill flip="none" rotWithShape="1">
                  <a:gsLst>
                    <a:gs pos="25000">
                      <a:prstClr val="white">
                        <a:alpha val="98000"/>
                      </a:prstClr>
                    </a:gs>
                    <a:gs pos="73000">
                      <a:prstClr val="white">
                        <a:alpha val="0"/>
                      </a:prstClr>
                    </a:gs>
                  </a:gsLst>
                  <a:lin ang="5400000" scaled="1"/>
                  <a:tileRect/>
                </a:gradFill>
                <a:effectLst>
                  <a:outerShdw blurRad="127000" dist="127000" dir="2700000" algn="tl" rotWithShape="0">
                    <a:srgbClr val="5594C3">
                      <a:alpha val="9804"/>
                    </a:srgbClr>
                  </a:outerShdw>
                </a:effectLst>
                <a:uLnTx/>
                <a:uFillTx/>
                <a:latin typeface="微软雅黑" panose="020B0503020204020204" charset="-122"/>
                <a:ea typeface="微软雅黑" panose="020B0503020204020204" charset="-122"/>
                <a:cs typeface="+mn-cs"/>
                <a:sym typeface="思源黑体 CN Normal" panose="020B0400000000000000" charset="-122"/>
              </a:rPr>
              <a:t>02</a:t>
            </a:r>
          </a:p>
        </p:txBody>
      </p:sp>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5" name="矩形 4"/>
          <p:cNvSpPr/>
          <p:nvPr/>
        </p:nvSpPr>
        <p:spPr>
          <a:xfrm>
            <a:off x="215900" y="154940"/>
            <a:ext cx="4171950" cy="902970"/>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拉萨市支持跨境电子商务产业发展的若干政策措施</a:t>
            </a:r>
          </a:p>
        </p:txBody>
      </p:sp>
      <p:sp>
        <p:nvSpPr>
          <p:cNvPr id="2" name="文本框 1"/>
          <p:cNvSpPr txBox="1"/>
          <p:nvPr/>
        </p:nvSpPr>
        <p:spPr>
          <a:xfrm>
            <a:off x="215900" y="1014853"/>
            <a:ext cx="1502949"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Policy Measures</a:t>
            </a:r>
          </a:p>
        </p:txBody>
      </p:sp>
      <p:grpSp>
        <p:nvGrpSpPr>
          <p:cNvPr id="77" name="组合 76"/>
          <p:cNvGrpSpPr/>
          <p:nvPr/>
        </p:nvGrpSpPr>
        <p:grpSpPr>
          <a:xfrm>
            <a:off x="247650" y="2720348"/>
            <a:ext cx="6873240" cy="859155"/>
            <a:chOff x="412564" y="2720122"/>
            <a:chExt cx="8322120" cy="858901"/>
          </a:xfrm>
        </p:grpSpPr>
        <p:grpSp>
          <p:nvGrpSpPr>
            <p:cNvPr id="24" name="组合 23"/>
            <p:cNvGrpSpPr/>
            <p:nvPr/>
          </p:nvGrpSpPr>
          <p:grpSpPr>
            <a:xfrm>
              <a:off x="412564" y="2821684"/>
              <a:ext cx="1894688" cy="716068"/>
              <a:chOff x="439197" y="2755101"/>
              <a:chExt cx="1816005" cy="686331"/>
            </a:xfrm>
          </p:grpSpPr>
          <p:sp>
            <p:nvSpPr>
              <p:cNvPr id="3" name="文本框 2"/>
              <p:cNvSpPr txBox="1"/>
              <p:nvPr/>
            </p:nvSpPr>
            <p:spPr>
              <a:xfrm>
                <a:off x="439197" y="2755101"/>
                <a:ext cx="1816005" cy="573768"/>
              </a:xfrm>
              <a:prstGeom prst="rect">
                <a:avLst/>
              </a:prstGeom>
              <a:noFill/>
            </p:spPr>
            <p:txBody>
              <a:bodyPr wrap="square">
                <a:spAutoFit/>
              </a:bodyPr>
              <a:lstStyle/>
              <a:p>
                <a:pPr algn="ctr">
                  <a:lnSpc>
                    <a:spcPct val="150000"/>
                  </a:lnSpc>
                </a:pPr>
                <a:r>
                  <a:rPr lang="zh-CN" altLang="en-US" sz="11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一</a:t>
                </a:r>
                <a:endParaRPr lang="en-US" altLang="zh-CN" sz="11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 大力培育企业主体</a:t>
                </a:r>
              </a:p>
            </p:txBody>
          </p:sp>
          <p:grpSp>
            <p:nvGrpSpPr>
              <p:cNvPr id="4" name="组合 3"/>
              <p:cNvGrpSpPr/>
              <p:nvPr/>
            </p:nvGrpSpPr>
            <p:grpSpPr>
              <a:xfrm>
                <a:off x="468935" y="2762479"/>
                <a:ext cx="1764660" cy="678953"/>
                <a:chOff x="778431" y="2285369"/>
                <a:chExt cx="2540080" cy="977295"/>
              </a:xfrm>
              <a:solidFill>
                <a:schemeClr val="accent1">
                  <a:lumMod val="40000"/>
                  <a:lumOff val="60000"/>
                </a:schemeClr>
              </a:solidFill>
            </p:grpSpPr>
            <p:sp>
              <p:nvSpPr>
                <p:cNvPr id="6"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7"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nvGrpSpPr>
            <p:cNvPr id="25" name="组合 24"/>
            <p:cNvGrpSpPr/>
            <p:nvPr/>
          </p:nvGrpSpPr>
          <p:grpSpPr>
            <a:xfrm>
              <a:off x="2555041" y="2720122"/>
              <a:ext cx="1894688" cy="852553"/>
              <a:chOff x="439197" y="2657757"/>
              <a:chExt cx="1816005" cy="817148"/>
            </a:xfrm>
          </p:grpSpPr>
          <p:sp>
            <p:nvSpPr>
              <p:cNvPr id="26" name="文本框 25"/>
              <p:cNvSpPr txBox="1"/>
              <p:nvPr/>
            </p:nvSpPr>
            <p:spPr>
              <a:xfrm>
                <a:off x="439197" y="2657757"/>
                <a:ext cx="1816005" cy="817148"/>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二</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鼓励传统外贸</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企业转型</a:t>
                </a:r>
              </a:p>
            </p:txBody>
          </p:sp>
          <p:grpSp>
            <p:nvGrpSpPr>
              <p:cNvPr id="27" name="组合 26"/>
              <p:cNvGrpSpPr/>
              <p:nvPr/>
            </p:nvGrpSpPr>
            <p:grpSpPr>
              <a:xfrm>
                <a:off x="468935" y="2762479"/>
                <a:ext cx="1764660" cy="678953"/>
                <a:chOff x="778431" y="2285369"/>
                <a:chExt cx="2540080" cy="977295"/>
              </a:xfrm>
              <a:solidFill>
                <a:schemeClr val="accent1">
                  <a:lumMod val="40000"/>
                  <a:lumOff val="60000"/>
                </a:schemeClr>
              </a:solidFill>
            </p:grpSpPr>
            <p:sp>
              <p:nvSpPr>
                <p:cNvPr id="28"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29"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nvGrpSpPr>
            <p:cNvPr id="30" name="组合 29"/>
            <p:cNvGrpSpPr/>
            <p:nvPr/>
          </p:nvGrpSpPr>
          <p:grpSpPr>
            <a:xfrm>
              <a:off x="4697518" y="2821684"/>
              <a:ext cx="1894688" cy="716068"/>
              <a:chOff x="439197" y="2755101"/>
              <a:chExt cx="1816005" cy="686331"/>
            </a:xfrm>
          </p:grpSpPr>
          <p:sp>
            <p:nvSpPr>
              <p:cNvPr id="31" name="文本框 30"/>
              <p:cNvSpPr txBox="1"/>
              <p:nvPr/>
            </p:nvSpPr>
            <p:spPr>
              <a:xfrm>
                <a:off x="439197" y="2755101"/>
                <a:ext cx="1816005" cy="573768"/>
              </a:xfrm>
              <a:prstGeom prst="rect">
                <a:avLst/>
              </a:prstGeom>
              <a:noFill/>
            </p:spPr>
            <p:txBody>
              <a:bodyPr wrap="square">
                <a:spAutoFit/>
              </a:bodyPr>
              <a:lstStyle/>
              <a:p>
                <a:pPr lvl="0" algn="ctr">
                  <a:lnSpc>
                    <a:spcPct val="150000"/>
                  </a:lnSpc>
                  <a:buClrTx/>
                  <a:buSzTx/>
                  <a:buFontTx/>
                </a:pPr>
                <a:r>
                  <a:rPr lang="zh-CN" altLang="en-US" sz="11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三</a:t>
                </a:r>
              </a:p>
              <a:p>
                <a:pPr lvl="0" algn="ctr">
                  <a:lnSpc>
                    <a:spcPct val="150000"/>
                  </a:lnSpc>
                  <a:buClrTx/>
                  <a:buSzTx/>
                  <a:buFontTx/>
                </a:pPr>
                <a:r>
                  <a:rPr lang="zh-CN" altLang="en-US" sz="11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培育发展出口产业</a:t>
                </a:r>
              </a:p>
            </p:txBody>
          </p:sp>
          <p:grpSp>
            <p:nvGrpSpPr>
              <p:cNvPr id="33" name="组合 32"/>
              <p:cNvGrpSpPr/>
              <p:nvPr/>
            </p:nvGrpSpPr>
            <p:grpSpPr>
              <a:xfrm>
                <a:off x="468935" y="2762479"/>
                <a:ext cx="1764660" cy="678953"/>
                <a:chOff x="778431" y="2285369"/>
                <a:chExt cx="2540080" cy="977295"/>
              </a:xfrm>
              <a:solidFill>
                <a:schemeClr val="accent1">
                  <a:lumMod val="40000"/>
                  <a:lumOff val="60000"/>
                </a:schemeClr>
              </a:solidFill>
            </p:grpSpPr>
            <p:sp>
              <p:nvSpPr>
                <p:cNvPr id="34"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35"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nvGrpSpPr>
            <p:cNvPr id="36" name="组合 35"/>
            <p:cNvGrpSpPr/>
            <p:nvPr/>
          </p:nvGrpSpPr>
          <p:grpSpPr>
            <a:xfrm>
              <a:off x="6839996" y="2726470"/>
              <a:ext cx="1894688" cy="852553"/>
              <a:chOff x="439197" y="2663841"/>
              <a:chExt cx="1816005" cy="817148"/>
            </a:xfrm>
          </p:grpSpPr>
          <p:sp>
            <p:nvSpPr>
              <p:cNvPr id="53" name="文本框 52"/>
              <p:cNvSpPr txBox="1"/>
              <p:nvPr/>
            </p:nvSpPr>
            <p:spPr>
              <a:xfrm>
                <a:off x="439197" y="2663841"/>
                <a:ext cx="1816005" cy="817148"/>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四</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支持跨境电商物流</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体系建设</a:t>
                </a:r>
              </a:p>
            </p:txBody>
          </p:sp>
          <p:grpSp>
            <p:nvGrpSpPr>
              <p:cNvPr id="54" name="组合 53"/>
              <p:cNvGrpSpPr/>
              <p:nvPr/>
            </p:nvGrpSpPr>
            <p:grpSpPr>
              <a:xfrm>
                <a:off x="468935" y="2762479"/>
                <a:ext cx="1764660" cy="678953"/>
                <a:chOff x="778431" y="2285369"/>
                <a:chExt cx="2540080" cy="977295"/>
              </a:xfrm>
              <a:solidFill>
                <a:schemeClr val="accent1">
                  <a:lumMod val="40000"/>
                  <a:lumOff val="60000"/>
                </a:schemeClr>
              </a:solidFill>
            </p:grpSpPr>
            <p:sp>
              <p:nvSpPr>
                <p:cNvPr id="55"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56"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grpSp>
        <p:nvGrpSpPr>
          <p:cNvPr id="78" name="组合 77"/>
          <p:cNvGrpSpPr/>
          <p:nvPr/>
        </p:nvGrpSpPr>
        <p:grpSpPr>
          <a:xfrm>
            <a:off x="245745" y="3721112"/>
            <a:ext cx="6892289" cy="865501"/>
            <a:chOff x="412564" y="2707430"/>
            <a:chExt cx="8345185" cy="865245"/>
          </a:xfrm>
        </p:grpSpPr>
        <p:grpSp>
          <p:nvGrpSpPr>
            <p:cNvPr id="79" name="组合 78"/>
            <p:cNvGrpSpPr/>
            <p:nvPr/>
          </p:nvGrpSpPr>
          <p:grpSpPr>
            <a:xfrm>
              <a:off x="412564" y="2720122"/>
              <a:ext cx="1894688" cy="852553"/>
              <a:chOff x="439197" y="2657757"/>
              <a:chExt cx="1816005" cy="817148"/>
            </a:xfrm>
          </p:grpSpPr>
          <p:sp>
            <p:nvSpPr>
              <p:cNvPr id="95" name="文本框 94"/>
              <p:cNvSpPr txBox="1"/>
              <p:nvPr/>
            </p:nvSpPr>
            <p:spPr>
              <a:xfrm>
                <a:off x="439197" y="2657757"/>
                <a:ext cx="1816005" cy="817148"/>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六</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支持企业赴</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境内外参展</a:t>
                </a:r>
              </a:p>
            </p:txBody>
          </p:sp>
          <p:grpSp>
            <p:nvGrpSpPr>
              <p:cNvPr id="96" name="组合 95"/>
              <p:cNvGrpSpPr/>
              <p:nvPr/>
            </p:nvGrpSpPr>
            <p:grpSpPr>
              <a:xfrm>
                <a:off x="468935" y="2762479"/>
                <a:ext cx="1764660" cy="678953"/>
                <a:chOff x="778431" y="2285369"/>
                <a:chExt cx="2540080" cy="977295"/>
              </a:xfrm>
              <a:solidFill>
                <a:schemeClr val="accent1">
                  <a:lumMod val="40000"/>
                  <a:lumOff val="60000"/>
                </a:schemeClr>
              </a:solidFill>
            </p:grpSpPr>
            <p:sp>
              <p:nvSpPr>
                <p:cNvPr id="97"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98"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nvGrpSpPr>
            <p:cNvPr id="80" name="组合 79"/>
            <p:cNvGrpSpPr/>
            <p:nvPr/>
          </p:nvGrpSpPr>
          <p:grpSpPr>
            <a:xfrm>
              <a:off x="2562729" y="2707430"/>
              <a:ext cx="1894688" cy="852553"/>
              <a:chOff x="446566" y="2645592"/>
              <a:chExt cx="1816005" cy="817148"/>
            </a:xfrm>
          </p:grpSpPr>
          <p:sp>
            <p:nvSpPr>
              <p:cNvPr id="91" name="文本框 90"/>
              <p:cNvSpPr txBox="1"/>
              <p:nvPr/>
            </p:nvSpPr>
            <p:spPr>
              <a:xfrm>
                <a:off x="446566" y="2645592"/>
                <a:ext cx="1816005" cy="817148"/>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七</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支持购买出口</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信用保险</a:t>
                </a:r>
              </a:p>
            </p:txBody>
          </p:sp>
          <p:grpSp>
            <p:nvGrpSpPr>
              <p:cNvPr id="92" name="组合 91"/>
              <p:cNvGrpSpPr/>
              <p:nvPr/>
            </p:nvGrpSpPr>
            <p:grpSpPr>
              <a:xfrm>
                <a:off x="468935" y="2762479"/>
                <a:ext cx="1764660" cy="678953"/>
                <a:chOff x="778431" y="2285369"/>
                <a:chExt cx="2540080" cy="977295"/>
              </a:xfrm>
              <a:solidFill>
                <a:schemeClr val="accent1">
                  <a:lumMod val="40000"/>
                  <a:lumOff val="60000"/>
                </a:schemeClr>
              </a:solidFill>
            </p:grpSpPr>
            <p:sp>
              <p:nvSpPr>
                <p:cNvPr id="93"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94"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nvGrpSpPr>
            <p:cNvPr id="81" name="组合 80"/>
            <p:cNvGrpSpPr/>
            <p:nvPr/>
          </p:nvGrpSpPr>
          <p:grpSpPr>
            <a:xfrm>
              <a:off x="4701363" y="2720114"/>
              <a:ext cx="1894688" cy="852553"/>
              <a:chOff x="442882" y="2657749"/>
              <a:chExt cx="1816005" cy="817148"/>
            </a:xfrm>
          </p:grpSpPr>
          <p:sp>
            <p:nvSpPr>
              <p:cNvPr id="87" name="文本框 86"/>
              <p:cNvSpPr txBox="1"/>
              <p:nvPr/>
            </p:nvSpPr>
            <p:spPr>
              <a:xfrm>
                <a:off x="442882" y="2657749"/>
                <a:ext cx="1816005" cy="817148"/>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八</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支持跨境电商金融</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外汇管理服务</a:t>
                </a:r>
              </a:p>
            </p:txBody>
          </p:sp>
          <p:grpSp>
            <p:nvGrpSpPr>
              <p:cNvPr id="88" name="组合 87"/>
              <p:cNvGrpSpPr/>
              <p:nvPr/>
            </p:nvGrpSpPr>
            <p:grpSpPr>
              <a:xfrm>
                <a:off x="468935" y="2762479"/>
                <a:ext cx="1764660" cy="678953"/>
                <a:chOff x="778431" y="2285369"/>
                <a:chExt cx="2540080" cy="977295"/>
              </a:xfrm>
              <a:solidFill>
                <a:schemeClr val="accent1">
                  <a:lumMod val="40000"/>
                  <a:lumOff val="60000"/>
                </a:schemeClr>
              </a:solidFill>
            </p:grpSpPr>
            <p:sp>
              <p:nvSpPr>
                <p:cNvPr id="89"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90"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nvGrpSpPr>
            <p:cNvPr id="82" name="组合 81"/>
            <p:cNvGrpSpPr/>
            <p:nvPr/>
          </p:nvGrpSpPr>
          <p:grpSpPr>
            <a:xfrm>
              <a:off x="6863061" y="2711227"/>
              <a:ext cx="1894688" cy="852553"/>
              <a:chOff x="461304" y="2649231"/>
              <a:chExt cx="1816005" cy="817148"/>
            </a:xfrm>
          </p:grpSpPr>
          <p:sp>
            <p:nvSpPr>
              <p:cNvPr id="83" name="文本框 82"/>
              <p:cNvSpPr txBox="1"/>
              <p:nvPr/>
            </p:nvSpPr>
            <p:spPr>
              <a:xfrm>
                <a:off x="461304" y="2649231"/>
                <a:ext cx="1816005" cy="817148"/>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九</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支持跨境电商</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人才培训</a:t>
                </a:r>
              </a:p>
            </p:txBody>
          </p:sp>
          <p:grpSp>
            <p:nvGrpSpPr>
              <p:cNvPr id="84" name="组合 83"/>
              <p:cNvGrpSpPr/>
              <p:nvPr/>
            </p:nvGrpSpPr>
            <p:grpSpPr>
              <a:xfrm>
                <a:off x="468935" y="2762479"/>
                <a:ext cx="1764660" cy="678953"/>
                <a:chOff x="778431" y="2285369"/>
                <a:chExt cx="2540080" cy="977295"/>
              </a:xfrm>
              <a:solidFill>
                <a:schemeClr val="accent1">
                  <a:lumMod val="40000"/>
                  <a:lumOff val="60000"/>
                </a:schemeClr>
              </a:solidFill>
            </p:grpSpPr>
            <p:sp>
              <p:nvSpPr>
                <p:cNvPr id="85" name="Freeform 1266"/>
                <p:cNvSpPr/>
                <p:nvPr/>
              </p:nvSpPr>
              <p:spPr bwMode="auto">
                <a:xfrm>
                  <a:off x="2852964" y="2285369"/>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86" name="Freeform 1267"/>
                <p:cNvSpPr/>
                <p:nvPr/>
              </p:nvSpPr>
              <p:spPr bwMode="auto">
                <a:xfrm>
                  <a:off x="778431" y="2285369"/>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grpSp>
        </p:grpSp>
      </p:grpSp>
      <p:sp>
        <p:nvSpPr>
          <p:cNvPr id="100" name="矩形 99"/>
          <p:cNvSpPr/>
          <p:nvPr/>
        </p:nvSpPr>
        <p:spPr>
          <a:xfrm>
            <a:off x="4277360" y="627380"/>
            <a:ext cx="4431030" cy="2030095"/>
          </a:xfrm>
          <a:prstGeom prst="rect">
            <a:avLst/>
          </a:prstGeom>
        </p:spPr>
        <p:txBody>
          <a:bodyPr wrap="square">
            <a:spAutoFit/>
          </a:bodyPr>
          <a:lstStyle/>
          <a:p>
            <a:pPr indent="266700" fontAlgn="auto">
              <a:lnSpc>
                <a:spcPct val="150000"/>
              </a:lnSpc>
              <a:extLst>
                <a:ext uri="{35155182-B16C-46BC-9424-99874614C6A1}">
                  <wpsdc:indentchars xmlns:wpsdc="http://www.wps.cn/officeDocument/2017/drawingmlCustomData" xmlns="" val="200" checksum="2103538627"/>
                </a:ext>
              </a:extLst>
            </a:pPr>
            <a:r>
              <a:rPr lang="zh-CN" altLang="en-US" sz="105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为深入贯彻习近平总书记在新时代推动西部大开发座谈会上的重要讲话精神，落实西藏自治区扩大对外开放的部署要求，深入推进中国（拉萨）跨境电子商务综合试验区建设，支持拉萨市跨境电子商务产业高质量发展，积极培育跨境电子商务新业态新模式，按照《国务院关于同意在廊坊等33个城市和地区设立跨境电子商务综合试验区的批复》（国函〔2022〕126号）精神和《西藏自治区人民政府关于印发中国（拉萨）跨境电子商务综合试验区实施方案的通知》（藏政发〔2023〕19号）要求，结合拉萨市实际，特制定本政策。</a:t>
            </a:r>
          </a:p>
        </p:txBody>
      </p:sp>
      <p:sp>
        <p:nvSpPr>
          <p:cNvPr id="8" name="文本框 7"/>
          <p:cNvSpPr txBox="1"/>
          <p:nvPr/>
        </p:nvSpPr>
        <p:spPr>
          <a:xfrm>
            <a:off x="7343592" y="2720340"/>
            <a:ext cx="1564823" cy="852805"/>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五</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支持跨境电商公共</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海外仓建设</a:t>
            </a:r>
          </a:p>
        </p:txBody>
      </p:sp>
      <p:sp>
        <p:nvSpPr>
          <p:cNvPr id="9" name="Freeform 1266"/>
          <p:cNvSpPr/>
          <p:nvPr/>
        </p:nvSpPr>
        <p:spPr bwMode="auto">
          <a:xfrm>
            <a:off x="8592689" y="2837260"/>
            <a:ext cx="278693" cy="707305"/>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11" name="Freeform 1267"/>
          <p:cNvSpPr/>
          <p:nvPr/>
        </p:nvSpPr>
        <p:spPr bwMode="auto">
          <a:xfrm>
            <a:off x="7350802" y="2837260"/>
            <a:ext cx="283961" cy="708580"/>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12" name="文本框 11"/>
          <p:cNvSpPr txBox="1"/>
          <p:nvPr/>
        </p:nvSpPr>
        <p:spPr>
          <a:xfrm>
            <a:off x="7348672" y="3725545"/>
            <a:ext cx="1564823" cy="852805"/>
          </a:xfrm>
          <a:prstGeom prst="rect">
            <a:avLst/>
          </a:prstGeom>
          <a:noFill/>
        </p:spPr>
        <p:txBody>
          <a:bodyPr wrap="square">
            <a:spAutoFit/>
          </a:bodyPr>
          <a:lstStyle/>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十</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支持跨境电商综合</a:t>
            </a:r>
          </a:p>
          <a:p>
            <a:pPr algn="ctr">
              <a:lnSpc>
                <a:spcPct val="150000"/>
              </a:lnSpc>
            </a:pPr>
            <a:r>
              <a:rPr lang="en-US" altLang="zh-CN" sz="1100" b="1">
                <a:solidFill>
                  <a:schemeClr val="accent1">
                    <a:lumMod val="75000"/>
                  </a:schemeClr>
                </a:solidFill>
                <a:latin typeface="微软雅黑" panose="020B0503020204020204" charset="-122"/>
                <a:ea typeface="微软雅黑" panose="020B0503020204020204" charset="-122"/>
                <a:cs typeface="微软雅黑" panose="020B0503020204020204" charset="-122"/>
              </a:rPr>
              <a:t>服务平台运营</a:t>
            </a:r>
          </a:p>
        </p:txBody>
      </p:sp>
      <p:sp>
        <p:nvSpPr>
          <p:cNvPr id="13" name="Freeform 1266"/>
          <p:cNvSpPr/>
          <p:nvPr/>
        </p:nvSpPr>
        <p:spPr bwMode="auto">
          <a:xfrm>
            <a:off x="8616184" y="3843100"/>
            <a:ext cx="278693" cy="707305"/>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sp>
        <p:nvSpPr>
          <p:cNvPr id="14" name="Freeform 1267"/>
          <p:cNvSpPr/>
          <p:nvPr/>
        </p:nvSpPr>
        <p:spPr bwMode="auto">
          <a:xfrm>
            <a:off x="7374297" y="3843100"/>
            <a:ext cx="283961" cy="708580"/>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5991" tIns="47995" rIns="95991" bIns="47995" numCol="1" anchor="t" anchorCtr="0" compatLnSpc="1"/>
          <a:lstStyle/>
          <a:p>
            <a:pPr algn="ctr"/>
            <a:endParaRPr lang="zh-CN" altLang="en-US" sz="1000">
              <a:solidFill>
                <a:schemeClr val="accent1">
                  <a:lumMod val="75000"/>
                </a:schemeClr>
              </a:solidFill>
              <a:latin typeface="微软雅黑" panose="020B0503020204020204" charset="-122"/>
              <a:ea typeface="微软雅黑" panose="020B0503020204020204" charset="-122"/>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b="26226"/>
          <a:stretch>
            <a:fillRect/>
          </a:stretch>
        </p:blipFill>
        <p:spPr>
          <a:xfrm>
            <a:off x="330200" y="864870"/>
            <a:ext cx="3820795" cy="1585595"/>
          </a:xfrm>
          <a:prstGeom prst="rect">
            <a:avLst/>
          </a:prstGeom>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linds(horizontal)">
                                      <p:cBhvr>
                                        <p:cTn id="18" dur="5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par>
                                <p:cTn id="30" presetID="3" presetClass="entr" presetSubtype="1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blinds(horizontal)">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3" presetClass="entr" presetSubtype="1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blinds(horizontal)">
                                      <p:cBhvr>
                                        <p:cTn id="4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0" grpId="0"/>
      <p:bldP spid="8" grpId="0"/>
      <p:bldP spid="9" grpId="0" animBg="1"/>
      <p:bldP spid="11" grpId="0" animBg="1"/>
      <p:bldP spid="12"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7D7">
                <a:alpha val="70000"/>
              </a:srgbClr>
            </a:gs>
            <a:gs pos="100000">
              <a:schemeClr val="accent1">
                <a:lumMod val="20000"/>
                <a:lumOff val="80000"/>
                <a:alpha val="45000"/>
              </a:schemeClr>
            </a:gs>
          </a:gsLst>
          <a:lin ang="5400000" scaled="1"/>
          <a:tileRect/>
        </a:gradFill>
        <a:effectLst/>
      </p:bgPr>
    </p:bg>
    <p:spTree>
      <p:nvGrpSpPr>
        <p:cNvPr id="1" name=""/>
        <p:cNvGrpSpPr/>
        <p:nvPr/>
      </p:nvGrpSpPr>
      <p:grpSpPr>
        <a:xfrm>
          <a:off x="0" y="0"/>
          <a:ext cx="0" cy="0"/>
          <a:chOff x="0" y="0"/>
          <a:chExt cx="0" cy="0"/>
        </a:xfrm>
      </p:grpSpPr>
      <p:sp>
        <p:nvSpPr>
          <p:cNvPr id="5" name="矩形 4"/>
          <p:cNvSpPr/>
          <p:nvPr/>
        </p:nvSpPr>
        <p:spPr>
          <a:xfrm>
            <a:off x="215900" y="154940"/>
            <a:ext cx="4554855" cy="497205"/>
          </a:xfrm>
          <a:prstGeom prst="rect">
            <a:avLst/>
          </a:prstGeom>
          <a:noFill/>
        </p:spPr>
        <p:txBody>
          <a:bodyPr wrap="square">
            <a:spAutoFit/>
            <a:scene3d>
              <a:camera prst="orthographicFront"/>
              <a:lightRig rig="contrasting" dir="t">
                <a:rot lat="0" lon="0" rev="21594000"/>
              </a:lightRig>
            </a:scene3d>
          </a:bodyPr>
          <a:lstStyle/>
          <a:p>
            <a:pPr defTabSz="914400">
              <a:lnSpc>
                <a:spcPct val="110000"/>
              </a:lnSpc>
            </a:pPr>
            <a:r>
              <a:rPr lang="zh-CN" altLang="en-US" sz="2400" b="1" kern="0">
                <a:ln w="9525">
                  <a:noFill/>
                </a:ln>
                <a:solidFill>
                  <a:schemeClr val="accent1">
                    <a:lumMod val="75000"/>
                  </a:schemeClr>
                </a:solidFill>
                <a:latin typeface="微软雅黑" panose="020B0503020204020204" charset="-122"/>
                <a:ea typeface="微软雅黑" panose="020B0503020204020204" charset="-122"/>
                <a:sym typeface="+mn-lt"/>
              </a:rPr>
              <a:t>政策一：</a:t>
            </a:r>
            <a:r>
              <a:rPr lang="zh-CN" altLang="en-US" sz="2400" b="1">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大力培育企业主体</a:t>
            </a:r>
            <a:endParaRPr lang="zh-CN" altLang="en-US" sz="2400" kern="0">
              <a:ln w="9525">
                <a:noFill/>
              </a:ln>
              <a:solidFill>
                <a:schemeClr val="accent1">
                  <a:lumMod val="75000"/>
                </a:schemeClr>
              </a:solidFill>
              <a:latin typeface="微软雅黑" panose="020B0503020204020204" charset="-122"/>
              <a:ea typeface="微软雅黑" panose="020B0503020204020204" charset="-122"/>
              <a:sym typeface="+mn-lt"/>
            </a:endParaRPr>
          </a:p>
        </p:txBody>
      </p:sp>
      <p:sp>
        <p:nvSpPr>
          <p:cNvPr id="2" name="文本框 1"/>
          <p:cNvSpPr txBox="1"/>
          <p:nvPr/>
        </p:nvSpPr>
        <p:spPr>
          <a:xfrm>
            <a:off x="215900" y="627380"/>
            <a:ext cx="3171190" cy="208915"/>
          </a:xfrm>
          <a:prstGeom prst="rect">
            <a:avLst/>
          </a:prstGeom>
          <a:noFill/>
        </p:spPr>
        <p:txBody>
          <a:bodyPr wrap="square">
            <a:spAutoFit/>
            <a:scene3d>
              <a:camera prst="orthographicFront"/>
              <a:lightRig rig="contrasting" dir="t">
                <a:rot lat="0" lon="0" rev="21594000"/>
              </a:lightRig>
            </a:scene3d>
          </a:bodyPr>
          <a:lstStyle>
            <a:defPPr>
              <a:defRPr lang="zh-CN"/>
            </a:defPPr>
            <a:lvl1pPr defTabSz="914400">
              <a:lnSpc>
                <a:spcPct val="110000"/>
              </a:lnSpc>
              <a:defRPr sz="1800" i="1" kern="0">
                <a:ln w="9525">
                  <a:noFill/>
                </a:ln>
                <a:gradFill>
                  <a:gsLst>
                    <a:gs pos="0">
                      <a:srgbClr val="F8ECE0"/>
                    </a:gs>
                    <a:gs pos="97959">
                      <a:srgbClr val="F5A67E"/>
                    </a:gs>
                  </a:gsLst>
                  <a:lin ang="2700000" scaled="1"/>
                </a:gradFill>
                <a:effectLst>
                  <a:outerShdw blurRad="50800" dist="76200" dir="5400000" algn="t" rotWithShape="0">
                    <a:srgbClr val="062466"/>
                  </a:outerShdw>
                </a:effectLst>
                <a:latin typeface="思源宋体 CN Heavy" panose="02020900000000000000" pitchFamily="18" charset="-122"/>
                <a:ea typeface="思源宋体 CN Heavy" panose="02020900000000000000" pitchFamily="18" charset="-122"/>
              </a:defRPr>
            </a:lvl1pPr>
          </a:lstStyle>
          <a:p>
            <a:pPr algn="dist"/>
            <a:r>
              <a:rPr lang="en-US" altLang="zh-CN" sz="700" i="0">
                <a:solidFill>
                  <a:schemeClr val="accent1">
                    <a:lumMod val="75000"/>
                  </a:schemeClr>
                </a:solidFill>
                <a:effectLst/>
                <a:latin typeface="微软雅黑" panose="020B0503020204020204" charset="-122"/>
                <a:ea typeface="微软雅黑" panose="020B0503020204020204" charset="-122"/>
              </a:rPr>
              <a:t>Vigorously cultivate enterprise entities</a:t>
            </a:r>
          </a:p>
        </p:txBody>
      </p:sp>
      <p:sp>
        <p:nvSpPr>
          <p:cNvPr id="8" name="矩形 7"/>
          <p:cNvSpPr/>
          <p:nvPr/>
        </p:nvSpPr>
        <p:spPr>
          <a:xfrm>
            <a:off x="540385" y="1729105"/>
            <a:ext cx="4230370" cy="2491740"/>
          </a:xfrm>
          <a:prstGeom prst="rect">
            <a:avLst/>
          </a:prstGeom>
        </p:spPr>
        <p:txBody>
          <a:bodyPr wrap="square">
            <a:spAutoFit/>
          </a:bodyPr>
          <a:lstStyle/>
          <a:p>
            <a:pPr indent="330200" fontAlgn="auto">
              <a:lnSpc>
                <a:spcPct val="150000"/>
              </a:lnSpc>
              <a:extLst>
                <a:ext uri="{35155182-B16C-46BC-9424-99874614C6A1}">
                  <wpsdc:indentchars xmlns:wpsdc="http://www.wps.cn/officeDocument/2017/drawingmlCustomData" xmlns="" val="200" checksum="494115457"/>
                </a:ext>
              </a:extLst>
            </a:pPr>
            <a:r>
              <a:rPr lang="zh-CN" altLang="en-US" sz="13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加快培育跨境电子商务示范企业，开展“激励促进跨境电商创新发展三年行动”，激发市场活力和社会创造力，支撑市场主体的培育发展，推进我市市场主体增数量、上规模、提效益。组织开展跨境电商市场主体认定工作，依据企业外贸贡献、营销体系建设、国际物流通道建设、经营管理水平、社会责任等进行综合评定，依据评定结果给予最高不超过300万元资金扶持，授予“拉萨市跨境电子商务示范企业”称号。</a:t>
            </a:r>
          </a:p>
        </p:txBody>
      </p:sp>
      <p:cxnSp>
        <p:nvCxnSpPr>
          <p:cNvPr id="22" name="直接连接符 21"/>
          <p:cNvCxnSpPr/>
          <p:nvPr>
            <p:custDataLst>
              <p:tags r:id="rId1"/>
            </p:custDataLst>
          </p:nvPr>
        </p:nvCxnSpPr>
        <p:spPr>
          <a:xfrm flipH="1">
            <a:off x="796037" y="4370899"/>
            <a:ext cx="35599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0" name="图片占位符 19"/>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23088" b="23088"/>
          <a:stretch>
            <a:fillRect/>
          </a:stretch>
        </p:blipFill>
        <p:spPr>
          <a:xfrm>
            <a:off x="4966970" y="1668780"/>
            <a:ext cx="3850640" cy="2701925"/>
          </a:xfrm>
        </p:spPr>
      </p:pic>
    </p:spTree>
  </p:cSld>
  <p:clrMapOvr>
    <a:masterClrMapping/>
  </p:clrMapOvr>
  <mc:AlternateContent xmlns:mc="http://schemas.openxmlformats.org/markup-compatibility/2006" xmlns:p14="http://schemas.microsoft.com/office/powerpoint/2010/main">
    <mc:Choice Requires="p14">
      <p:transition>
        <p:pull dir="r"/>
      </p:transition>
    </mc:Choice>
    <mc:Fallback xmlns="">
      <p:transition>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par>
                                <p:cTn id="19" presetID="3"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33.31236220472442,&quot;left&quot;:380.24503937007876,&quot;top&quot;:219.37503937007872,&quot;width&quot;:321.75496062992124}"/>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36.0999999999999,&quot;left&quot;:35.28220472440945,&quot;top&quot;:175.85771653543304,&quot;width&quot;:664.6847244094489}"/>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183.31952755905508,&quot;top&quot;:59.88700787401575,&quot;width&quot;:237.8804724409449}"/>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26.32409448818896,&quot;left&quot;:65.47566929133858,&quot;top&quot;:70.77590551181103,&quot;width&quot;:589.0485826771653}"/>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255.20519685039372,&quot;left&quot;:62.680078740157434,&quot;top&quot;:107.37496062992125,&quot;width&quot;:639.3199212598425}"/>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233.65,&quot;left&quot;:37.63629921259842,&quot;top&quot;:138.15,&quot;width&quot;:369.46370078740154}"/>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255.20519685039372,&quot;left&quot;:62.680078740157434,&quot;top&quot;:107.37496062992125,&quot;width&quot;:639.319921259842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233.65,&quot;left&quot;:37.63629921259842,&quot;top&quot;:138.15,&quot;width&quot;:369.46370078740154}"/>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255.20519685039372,&quot;left&quot;:62.680078740157434,&quot;top&quot;:107.37496062992125,&quot;width&quot;:639.3199212598425}"/>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233.65,&quot;left&quot;:37.63629921259842,&quot;top&quot;:138.15,&quot;width&quot;:369.46370078740154}"/>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255.20519685039372,&quot;left&quot;:62.680078740157434,&quot;top&quot;:107.37496062992125,&quot;width&quot;:639.319921259842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86.5689763779527,&quot;left&quot;:51.0155905511811,&quot;top&quot;:59.88700787401575,&quot;width&quot;:396.6844094488189}"/>
</p:tagLst>
</file>

<file path=ppt/theme/theme1.xml><?xml version="1.0" encoding="utf-8"?>
<a:theme xmlns:a="http://schemas.openxmlformats.org/drawingml/2006/main" name="1_Office 主题">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自定义 136">
      <a:majorFont>
        <a:latin typeface="思源黑体 CN Heavy"/>
        <a:ea typeface="思源宋体 CN Heavy"/>
        <a:cs typeface=""/>
      </a:majorFont>
      <a:minorFont>
        <a:latin typeface="思源黑体 CN Normal"/>
        <a:ea typeface="思源黑体 CN Norma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地产发布会</Template>
  <TotalTime>850</TotalTime>
  <Words>2459</Words>
  <Application>Microsoft Macintosh PowerPoint</Application>
  <PresentationFormat>全屏显示(16:9)</PresentationFormat>
  <Paragraphs>364</Paragraphs>
  <Slides>24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思源黑体 CN Normal</vt:lpstr>
      <vt:lpstr>宋体</vt:lpstr>
      <vt:lpstr>微软雅黑</vt:lpstr>
      <vt:lpstr>Arial</vt:lpstr>
      <vt:lpstr>Times New Roman</vt:lpstr>
      <vt:lpstr>方正黑体_GBK</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哒哒 熊猫</dc:creator>
  <cp:lastModifiedBy>A3176</cp:lastModifiedBy>
  <cp:revision>38</cp:revision>
  <dcterms:created xsi:type="dcterms:W3CDTF">2024-07-10T12:59:28Z</dcterms:created>
  <dcterms:modified xsi:type="dcterms:W3CDTF">2024-09-21T02:06:29Z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2052-11.8.2.9793</vt:lpwstr>
  </property>
  <property fmtid="{D5CDD505-2E9C-101B-9397-08002B2CF9AE}" pid="3" name="KSOTemplateUUID">
    <vt:lpwstr>v1.0_mb_RCVjocOMz0Jn7sAvlsUOvw==</vt:lpwstr>
  </property>
  <property fmtid="{D5CDD505-2E9C-101B-9397-08002B2CF9AE}" pid="4" name="ICV">
    <vt:lpwstr>477372FE4A9648FB87A5E2579FE5DAF9_11</vt:lpwstr>
  </property>
</Properties>
</file>